
<file path=[Content_Types].xml><?xml version="1.0" encoding="utf-8"?>
<Types xmlns="http://schemas.openxmlformats.org/package/2006/content-types">
  <Default Extension="jpeg" ContentType="image/jpeg"/>
  <Default Extension="m4v"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59" r:id="rId8"/>
    <p:sldId id="260" r:id="rId9"/>
    <p:sldId id="261" r:id="rId10"/>
    <p:sldId id="262" r:id="rId11"/>
    <p:sldId id="263" r:id="rId12"/>
    <p:sldId id="264" r:id="rId13"/>
    <p:sldId id="267" r:id="rId14"/>
    <p:sldId id="268" r:id="rId15"/>
    <p:sldId id="26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26A6EF-CB86-4936-B05E-CFF79AEC2A75}" v="82" dt="2020-05-10T14:37:53.6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p:cViewPr varScale="1">
        <p:scale>
          <a:sx n="72" d="100"/>
          <a:sy n="72" d="100"/>
        </p:scale>
        <p:origin x="1146" y="66"/>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t>5/10/2020</a:t>
            </a:fld>
            <a:endParaRPr lang="en-US" dirty="0"/>
          </a:p>
        </p:txBody>
      </p:sp>
      <p:sp>
        <p:nvSpPr>
          <p:cNvPr id="4" name="Footer Placeholder 3">
            <a:extLst>
              <a:ext uri="{FF2B5EF4-FFF2-40B4-BE49-F238E27FC236}">
                <a16:creationId xmlns:a16="http://schemas.microsoft.com/office/drawing/2014/main"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t>‹#›</a:t>
            </a:fld>
            <a:endParaRPr lang="en-US" dirty="0"/>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5/10/2020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0" y="-10825"/>
            <a:ext cx="9144001" cy="6033628"/>
            <a:chOff x="0" y="-10825"/>
            <a:chExt cx="9144001" cy="6033628"/>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2480315"/>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 y="1831402"/>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fld id="{A2E209FB-7A34-414B-812A-BCC5C4256F49}" type="datetime1">
              <a:rPr lang="en-US" smtClean="0"/>
              <a:pPr algn="r"/>
              <a:t>5/10/2020</a:t>
            </a:fld>
            <a:endParaRPr lang="en-US" sz="1000" dirty="0"/>
          </a:p>
        </p:txBody>
      </p:sp>
      <p:sp>
        <p:nvSpPr>
          <p:cNvPr id="17" name="Footer Placeholder 16"/>
          <p:cNvSpPr>
            <a:spLocks noGrp="1"/>
          </p:cNvSpPr>
          <p:nvPr>
            <p:ph type="ftr" sz="quarter" idx="11"/>
          </p:nvPr>
        </p:nvSpPr>
        <p:spPr>
          <a:xfrm>
            <a:off x="2812256" y="5960055"/>
            <a:ext cx="5791200" cy="365125"/>
          </a:xfrm>
          <a:prstGeom prst="rect">
            <a:avLst/>
          </a:prstGeo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lvl1pPr>
              <a:defRPr>
                <a:solidFill>
                  <a:srgbClr val="0070C0"/>
                </a:solidFill>
              </a:defRPr>
            </a:lvl1pPr>
          </a:lstStyle>
          <a:p>
            <a:r>
              <a:rPr lang="en-US" dirty="0"/>
              <a:t>Click to edit Master title style</a:t>
            </a:r>
          </a:p>
        </p:txBody>
      </p:sp>
      <p:sp>
        <p:nvSpPr>
          <p:cNvPr id="3" name="Content Placeholder 2"/>
          <p:cNvSpPr>
            <a:spLocks noGrp="1"/>
          </p:cNvSpPr>
          <p:nvPr>
            <p:ph idx="1"/>
          </p:nvPr>
        </p:nvSpPr>
        <p:spPr>
          <a:xfrm>
            <a:off x="457200"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5486400" y="173195"/>
            <a:ext cx="2697480" cy="301752"/>
          </a:xfrm>
          <a:prstGeom prst="rect">
            <a:avLst/>
          </a:prstGeom>
        </p:spPr>
        <p:txBody>
          <a:bodyPr/>
          <a:lstStyle>
            <a:lvl1pPr>
              <a:defRPr/>
            </a:lvl1pPr>
          </a:lstStyle>
          <a:p>
            <a:r>
              <a:rPr lang="en-US" dirty="0"/>
              <a:t>Big Data Term Project Presentation</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a:xfrm>
            <a:off x="5486400" y="174117"/>
            <a:ext cx="2593182" cy="207082"/>
          </a:xfrm>
          <a:prstGeom prst="rect">
            <a:avLst/>
          </a:prstGeom>
        </p:spPr>
        <p:txBody>
          <a:bodyPr/>
          <a:lstStyle/>
          <a:p>
            <a:r>
              <a:rPr lang="en-US" dirty="0"/>
              <a:t>Big Data Term Project Presentation</a:t>
            </a:r>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a:t>Click to edit Master text styles</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486400" y="173195"/>
            <a:ext cx="2659856" cy="208003"/>
          </a:xfrm>
          <a:prstGeom prst="rect">
            <a:avLst/>
          </a:prstGeom>
        </p:spPr>
        <p:txBody>
          <a:bodyPr/>
          <a:lstStyle/>
          <a:p>
            <a:r>
              <a:rPr lang="en-US" dirty="0"/>
              <a:t>Big Data Term Project Presentation</a:t>
            </a:r>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486400" y="173194"/>
            <a:ext cx="2705196" cy="375445"/>
          </a:xfrm>
          <a:prstGeom prst="rect">
            <a:avLst/>
          </a:prstGeom>
        </p:spPr>
        <p:txBody>
          <a:bodyPr/>
          <a:lstStyle>
            <a:lvl1pPr>
              <a:defRPr sz="1200"/>
            </a:lvl1pPr>
          </a:lstStyle>
          <a:p>
            <a:r>
              <a:rPr lang="en-US" dirty="0"/>
              <a:t>Big Data Term Project Presentation</a:t>
            </a:r>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4724400" y="0"/>
            <a:ext cx="44196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5486400" y="173196"/>
            <a:ext cx="2593182" cy="301752"/>
          </a:xfrm>
          <a:prstGeom prst="rect">
            <a:avLst/>
          </a:prstGeom>
        </p:spPr>
        <p:txBody>
          <a:bodyPr vert="horz" anchor="b"/>
          <a:lstStyle>
            <a:lvl1pPr algn="r">
              <a:defRPr sz="1200">
                <a:solidFill>
                  <a:schemeClr val="bg2"/>
                </a:solidFill>
              </a:defRPr>
            </a:lvl1pPr>
          </a:lstStyle>
          <a:p>
            <a:r>
              <a:rPr lang="en-US" dirty="0"/>
              <a:t>Big Data Term Project Presentation</a:t>
            </a:r>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txStyles>
    <p:titleStyle>
      <a:lvl1pPr marL="182880" algn="l" rtl="0" eaLnBrk="1" latinLnBrk="0" hangingPunct="1">
        <a:spcBef>
          <a:spcPct val="0"/>
        </a:spcBef>
        <a:buNone/>
        <a:defRPr sz="4000" b="1" kern="1200">
          <a:ln w="6350">
            <a:noFill/>
          </a:ln>
          <a:solidFill>
            <a:srgbClr val="0070C0"/>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2590800" y="395180"/>
            <a:ext cx="6317456" cy="1577977"/>
          </a:xfrm>
        </p:spPr>
        <p:txBody>
          <a:bodyPr/>
          <a:lstStyle/>
          <a:p>
            <a:r>
              <a:rPr lang="en-US" sz="4000" cap="all" dirty="0">
                <a:latin typeface="Arial Black" panose="020B0A04020102020204" pitchFamily="34" charset="0"/>
              </a:rPr>
              <a:t>Apriori Algorithm </a:t>
            </a:r>
            <a:br>
              <a:rPr lang="en-US" sz="4000" cap="all" dirty="0">
                <a:latin typeface="Arial Black" panose="020B0A04020102020204" pitchFamily="34" charset="0"/>
              </a:rPr>
            </a:br>
            <a:r>
              <a:rPr lang="en-US" sz="4000" cap="all" dirty="0">
                <a:latin typeface="Arial Black" panose="020B0A04020102020204" pitchFamily="34" charset="0"/>
              </a:rPr>
              <a:t>Term Project</a:t>
            </a:r>
            <a:endParaRPr lang="en-US" sz="4000" b="0" dirty="0">
              <a:latin typeface="Arial Black" panose="020B0A04020102020204" pitchFamily="34" charset="0"/>
            </a:endParaRPr>
          </a:p>
        </p:txBody>
      </p:sp>
      <p:sp>
        <p:nvSpPr>
          <p:cNvPr id="3" name="Rectangle 2"/>
          <p:cNvSpPr>
            <a:spLocks noGrp="1"/>
          </p:cNvSpPr>
          <p:nvPr>
            <p:ph type="subTitle" idx="1"/>
          </p:nvPr>
        </p:nvSpPr>
        <p:spPr>
          <a:xfrm>
            <a:off x="2750344" y="3594516"/>
            <a:ext cx="6393656" cy="3111084"/>
          </a:xfrm>
        </p:spPr>
        <p:txBody>
          <a:bodyPr>
            <a:normAutofit/>
          </a:bodyPr>
          <a:lstStyle/>
          <a:p>
            <a:r>
              <a:rPr lang="en-US" sz="1800" b="1" dirty="0">
                <a:solidFill>
                  <a:srgbClr val="0070C0"/>
                </a:solidFill>
              </a:rPr>
              <a:t>Team members:</a:t>
            </a:r>
          </a:p>
          <a:p>
            <a:r>
              <a:rPr lang="en-US" sz="1800" dirty="0">
                <a:solidFill>
                  <a:schemeClr val="bg1"/>
                </a:solidFill>
              </a:rPr>
              <a:t>Mohand Gamal Fawzy Helmy Hammad	1501516</a:t>
            </a:r>
          </a:p>
          <a:p>
            <a:r>
              <a:rPr lang="en-US" sz="1800" dirty="0">
                <a:solidFill>
                  <a:schemeClr val="bg1"/>
                </a:solidFill>
              </a:rPr>
              <a:t>Mohned Mohamed Abd El-Hamied Ahmed	1501519</a:t>
            </a:r>
          </a:p>
          <a:p>
            <a:r>
              <a:rPr lang="en-US" sz="1800" dirty="0">
                <a:solidFill>
                  <a:schemeClr val="bg1"/>
                </a:solidFill>
              </a:rPr>
              <a:t>Mostafa Mohamed Ali Radwan Badr		1501466</a:t>
            </a:r>
          </a:p>
          <a:p>
            <a:r>
              <a:rPr lang="en-US" sz="1800" dirty="0">
                <a:solidFill>
                  <a:schemeClr val="bg1"/>
                </a:solidFill>
              </a:rPr>
              <a:t>Mostafa Mohamed Ezz El-Din Asaad	1501464</a:t>
            </a:r>
          </a:p>
          <a:p>
            <a:r>
              <a:rPr lang="en-US" sz="1800" dirty="0">
                <a:solidFill>
                  <a:schemeClr val="bg1"/>
                </a:solidFill>
              </a:rPr>
              <a:t>Menna tullah Hussein Aly Mustafa		1501490</a:t>
            </a:r>
          </a:p>
          <a:p>
            <a:r>
              <a:rPr lang="en-US" sz="1800" dirty="0">
                <a:solidFill>
                  <a:schemeClr val="bg1"/>
                </a:solidFill>
              </a:rPr>
              <a:t>Mona Mahmoud Abd El-Hafez Abd El-Fatah	16X0129</a:t>
            </a:r>
          </a:p>
        </p:txBody>
      </p:sp>
      <p:sp>
        <p:nvSpPr>
          <p:cNvPr id="5" name="Rectangle 1">
            <a:extLst>
              <a:ext uri="{FF2B5EF4-FFF2-40B4-BE49-F238E27FC236}">
                <a16:creationId xmlns:a16="http://schemas.microsoft.com/office/drawing/2014/main" id="{70FD3088-BE4B-4B82-A846-F1A9BB03EDE3}"/>
              </a:ext>
            </a:extLst>
          </p:cNvPr>
          <p:cNvSpPr>
            <a:spLocks noChangeArrowheads="1"/>
          </p:cNvSpPr>
          <p:nvPr/>
        </p:nvSpPr>
        <p:spPr bwMode="auto">
          <a:xfrm>
            <a:off x="4022312" y="2654391"/>
            <a:ext cx="4800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Arial Black" panose="020B0A04020102020204" pitchFamily="34" charset="0"/>
                <a:ea typeface="Times New Roman" panose="02020603050405020304" pitchFamily="18" charset="0"/>
                <a:cs typeface="Segoe UI" panose="020B0502040204020203" pitchFamily="34" charset="0"/>
              </a:rPr>
              <a:t>CSE412 - Selected Topics in Computer Engineering</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031369F-B33A-488A-8F47-8FB21C3C41D6}"/>
              </a:ext>
            </a:extLst>
          </p:cNvPr>
          <p:cNvPicPr/>
          <p:nvPr/>
        </p:nvPicPr>
        <p:blipFill>
          <a:blip r:embed="rId3">
            <a:extLst>
              <a:ext uri="{28A0092B-C50C-407E-A947-70E740481C1C}">
                <a14:useLocalDpi xmlns:a14="http://schemas.microsoft.com/office/drawing/2010/main" val="0"/>
              </a:ext>
            </a:extLst>
          </a:blip>
          <a:stretch>
            <a:fillRect/>
          </a:stretch>
        </p:blipFill>
        <p:spPr>
          <a:xfrm>
            <a:off x="228600" y="4664941"/>
            <a:ext cx="1426740" cy="1426740"/>
          </a:xfrm>
          <a:prstGeom prst="rect">
            <a:avLst/>
          </a:prstGeom>
        </p:spPr>
      </p:pic>
      <p:sp>
        <p:nvSpPr>
          <p:cNvPr id="7" name="Text Box 2">
            <a:extLst>
              <a:ext uri="{FF2B5EF4-FFF2-40B4-BE49-F238E27FC236}">
                <a16:creationId xmlns:a16="http://schemas.microsoft.com/office/drawing/2014/main" id="{B452B456-A65B-4383-A20F-7C0492BB2EFB}"/>
              </a:ext>
            </a:extLst>
          </p:cNvPr>
          <p:cNvSpPr txBox="1">
            <a:spLocks noChangeArrowheads="1"/>
          </p:cNvSpPr>
          <p:nvPr/>
        </p:nvSpPr>
        <p:spPr bwMode="auto">
          <a:xfrm>
            <a:off x="-152400" y="6019800"/>
            <a:ext cx="2393118" cy="766319"/>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50000"/>
              </a:lnSpc>
              <a:spcBef>
                <a:spcPts val="0"/>
              </a:spcBef>
              <a:spcAft>
                <a:spcPts val="0"/>
              </a:spcAft>
            </a:pPr>
            <a:r>
              <a:rPr lang="en-US" sz="1000" dirty="0">
                <a:solidFill>
                  <a:schemeClr val="bg1"/>
                </a:solidFill>
                <a:effectLst/>
                <a:latin typeface="Arial" panose="020B0604020202020204" pitchFamily="34" charset="0"/>
                <a:ea typeface="Calibri" panose="020F0502020204030204" pitchFamily="34" charset="0"/>
                <a:cs typeface="Arial" panose="020B0604020202020204" pitchFamily="34" charset="0"/>
              </a:rPr>
              <a:t>Faculty of Engineering</a:t>
            </a:r>
            <a:endParaRPr lang="en-US" sz="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50000"/>
              </a:lnSpc>
              <a:spcBef>
                <a:spcPts val="0"/>
              </a:spcBef>
              <a:spcAft>
                <a:spcPts val="0"/>
              </a:spcAft>
            </a:pPr>
            <a:r>
              <a:rPr lang="en-US" sz="1000" dirty="0">
                <a:solidFill>
                  <a:schemeClr val="bg1"/>
                </a:solidFill>
                <a:effectLst/>
                <a:latin typeface="Arial" panose="020B0604020202020204" pitchFamily="34" charset="0"/>
                <a:ea typeface="Calibri" panose="020F0502020204030204" pitchFamily="34" charset="0"/>
                <a:cs typeface="Arial" panose="020B0604020202020204" pitchFamily="34" charset="0"/>
              </a:rPr>
              <a:t>Ain shams University</a:t>
            </a:r>
            <a:endParaRPr lang="en-US" sz="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50000"/>
              </a:lnSpc>
              <a:spcBef>
                <a:spcPts val="0"/>
              </a:spcBef>
              <a:spcAft>
                <a:spcPts val="0"/>
              </a:spcAft>
            </a:pPr>
            <a:r>
              <a:rPr lang="en-US" sz="1000" dirty="0">
                <a:solidFill>
                  <a:schemeClr val="bg1"/>
                </a:solidFill>
                <a:effectLst/>
                <a:latin typeface="Arial" panose="020B0604020202020204" pitchFamily="34" charset="0"/>
                <a:ea typeface="Calibri" panose="020F0502020204030204" pitchFamily="34" charset="0"/>
                <a:cs typeface="Arial" panose="020B0604020202020204" pitchFamily="34" charset="0"/>
              </a:rPr>
              <a:t>Computer and Systems Department</a:t>
            </a:r>
            <a:endParaRPr lang="en-US" sz="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877D-D42F-4AF4-A86D-503008A9F63E}"/>
              </a:ext>
            </a:extLst>
          </p:cNvPr>
          <p:cNvSpPr>
            <a:spLocks noGrp="1"/>
          </p:cNvSpPr>
          <p:nvPr>
            <p:ph type="title"/>
          </p:nvPr>
        </p:nvSpPr>
        <p:spPr>
          <a:xfrm>
            <a:off x="228600" y="286147"/>
            <a:ext cx="5029200" cy="799306"/>
          </a:xfrm>
        </p:spPr>
        <p:txBody>
          <a:bodyPr/>
          <a:lstStyle/>
          <a:p>
            <a:r>
              <a:rPr lang="en-US" dirty="0"/>
              <a:t>Gantt Chart</a:t>
            </a:r>
          </a:p>
        </p:txBody>
      </p:sp>
      <p:sp>
        <p:nvSpPr>
          <p:cNvPr id="4" name="Footer Placeholder 4">
            <a:extLst>
              <a:ext uri="{FF2B5EF4-FFF2-40B4-BE49-F238E27FC236}">
                <a16:creationId xmlns:a16="http://schemas.microsoft.com/office/drawing/2014/main" id="{38234A3F-C610-40E0-A2D0-52FD50BA4702}"/>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5" name="Slide Number Placeholder 5">
            <a:extLst>
              <a:ext uri="{FF2B5EF4-FFF2-40B4-BE49-F238E27FC236}">
                <a16:creationId xmlns:a16="http://schemas.microsoft.com/office/drawing/2014/main" id="{15903FA0-ED62-4148-921F-7DECA2F24A46}"/>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10</a:t>
            </a:fld>
            <a:endParaRPr lang="en-US" dirty="0"/>
          </a:p>
        </p:txBody>
      </p:sp>
      <p:pic>
        <p:nvPicPr>
          <p:cNvPr id="3" name="Picture 2">
            <a:extLst>
              <a:ext uri="{FF2B5EF4-FFF2-40B4-BE49-F238E27FC236}">
                <a16:creationId xmlns:a16="http://schemas.microsoft.com/office/drawing/2014/main" id="{D72CE9D6-0AB3-4E39-B8B6-9A96B2EF6313}"/>
              </a:ext>
            </a:extLst>
          </p:cNvPr>
          <p:cNvPicPr>
            <a:picLocks noChangeAspect="1"/>
          </p:cNvPicPr>
          <p:nvPr/>
        </p:nvPicPr>
        <p:blipFill>
          <a:blip r:embed="rId2"/>
          <a:stretch>
            <a:fillRect/>
          </a:stretch>
        </p:blipFill>
        <p:spPr>
          <a:xfrm>
            <a:off x="1447800" y="1631477"/>
            <a:ext cx="6524625" cy="3595045"/>
          </a:xfrm>
          <a:prstGeom prst="rect">
            <a:avLst/>
          </a:prstGeom>
        </p:spPr>
      </p:pic>
    </p:spTree>
    <p:extLst>
      <p:ext uri="{BB962C8B-B14F-4D97-AF65-F5344CB8AC3E}">
        <p14:creationId xmlns:p14="http://schemas.microsoft.com/office/powerpoint/2010/main" val="1631815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877D-D42F-4AF4-A86D-503008A9F63E}"/>
              </a:ext>
            </a:extLst>
          </p:cNvPr>
          <p:cNvSpPr>
            <a:spLocks noGrp="1"/>
          </p:cNvSpPr>
          <p:nvPr>
            <p:ph type="title"/>
          </p:nvPr>
        </p:nvSpPr>
        <p:spPr>
          <a:xfrm>
            <a:off x="228600" y="286147"/>
            <a:ext cx="5029200" cy="799306"/>
          </a:xfrm>
        </p:spPr>
        <p:txBody>
          <a:bodyPr/>
          <a:lstStyle/>
          <a:p>
            <a:r>
              <a:rPr lang="en-US" dirty="0"/>
              <a:t>Earned Value Analysis</a:t>
            </a:r>
          </a:p>
        </p:txBody>
      </p:sp>
      <p:sp>
        <p:nvSpPr>
          <p:cNvPr id="4" name="Footer Placeholder 4">
            <a:extLst>
              <a:ext uri="{FF2B5EF4-FFF2-40B4-BE49-F238E27FC236}">
                <a16:creationId xmlns:a16="http://schemas.microsoft.com/office/drawing/2014/main" id="{38234A3F-C610-40E0-A2D0-52FD50BA4702}"/>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5" name="Slide Number Placeholder 5">
            <a:extLst>
              <a:ext uri="{FF2B5EF4-FFF2-40B4-BE49-F238E27FC236}">
                <a16:creationId xmlns:a16="http://schemas.microsoft.com/office/drawing/2014/main" id="{15903FA0-ED62-4148-921F-7DECA2F24A46}"/>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11</a:t>
            </a:fld>
            <a:endParaRPr lang="en-US" dirty="0"/>
          </a:p>
        </p:txBody>
      </p:sp>
      <p:graphicFrame>
        <p:nvGraphicFramePr>
          <p:cNvPr id="6" name="Table 5">
            <a:extLst>
              <a:ext uri="{FF2B5EF4-FFF2-40B4-BE49-F238E27FC236}">
                <a16:creationId xmlns:a16="http://schemas.microsoft.com/office/drawing/2014/main" id="{2F964AF8-5435-408F-B76E-667DF2F47D9E}"/>
              </a:ext>
            </a:extLst>
          </p:cNvPr>
          <p:cNvGraphicFramePr>
            <a:graphicFrameLocks noGrp="1"/>
          </p:cNvGraphicFramePr>
          <p:nvPr>
            <p:extLst>
              <p:ext uri="{D42A27DB-BD31-4B8C-83A1-F6EECF244321}">
                <p14:modId xmlns:p14="http://schemas.microsoft.com/office/powerpoint/2010/main" val="3365783755"/>
              </p:ext>
            </p:extLst>
          </p:nvPr>
        </p:nvGraphicFramePr>
        <p:xfrm>
          <a:off x="205409" y="1447800"/>
          <a:ext cx="4575313" cy="1794323"/>
        </p:xfrm>
        <a:graphic>
          <a:graphicData uri="http://schemas.openxmlformats.org/drawingml/2006/table">
            <a:tbl>
              <a:tblPr firstRow="1" firstCol="1" bandRow="1">
                <a:tableStyleId>{5C22544A-7EE6-4342-B048-85BDC9FD1C3A}</a:tableStyleId>
              </a:tblPr>
              <a:tblGrid>
                <a:gridCol w="1796003">
                  <a:extLst>
                    <a:ext uri="{9D8B030D-6E8A-4147-A177-3AD203B41FA5}">
                      <a16:colId xmlns:a16="http://schemas.microsoft.com/office/drawing/2014/main" val="2463556077"/>
                    </a:ext>
                  </a:extLst>
                </a:gridCol>
                <a:gridCol w="1378704">
                  <a:extLst>
                    <a:ext uri="{9D8B030D-6E8A-4147-A177-3AD203B41FA5}">
                      <a16:colId xmlns:a16="http://schemas.microsoft.com/office/drawing/2014/main" val="3462798320"/>
                    </a:ext>
                  </a:extLst>
                </a:gridCol>
                <a:gridCol w="1400606">
                  <a:extLst>
                    <a:ext uri="{9D8B030D-6E8A-4147-A177-3AD203B41FA5}">
                      <a16:colId xmlns:a16="http://schemas.microsoft.com/office/drawing/2014/main" val="2960121792"/>
                    </a:ext>
                  </a:extLst>
                </a:gridCol>
              </a:tblGrid>
              <a:tr h="0">
                <a:tc gridSpan="3">
                  <a:txBody>
                    <a:bodyPr/>
                    <a:lstStyle/>
                    <a:p>
                      <a:pPr marL="0" marR="0" algn="ctr">
                        <a:lnSpc>
                          <a:spcPct val="150000"/>
                        </a:lnSpc>
                        <a:spcBef>
                          <a:spcPts val="0"/>
                        </a:spcBef>
                        <a:spcAft>
                          <a:spcPts val="0"/>
                        </a:spcAft>
                      </a:pPr>
                      <a:r>
                        <a:rPr lang="en-US" sz="1100" dirty="0">
                          <a:effectLst/>
                        </a:rPr>
                        <a:t>Report at week 5 </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rgbClr val="0070C0"/>
                    </a:solidFill>
                  </a:tcPr>
                </a:tc>
                <a:tc hMerge="1">
                  <a:txBody>
                    <a:bodyPr/>
                    <a:lstStyle/>
                    <a:p>
                      <a:pPr marL="0" marR="0">
                        <a:lnSpc>
                          <a:spcPct val="150000"/>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tc>
                <a:tc hMerge="1">
                  <a:txBody>
                    <a:bodyPr/>
                    <a:lstStyle/>
                    <a:p>
                      <a:pPr marL="0" marR="0">
                        <a:lnSpc>
                          <a:spcPct val="150000"/>
                        </a:lnSpc>
                        <a:spcBef>
                          <a:spcPts val="0"/>
                        </a:spcBef>
                        <a:spcAft>
                          <a:spcPts val="0"/>
                        </a:spcAft>
                      </a:pP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tc>
                <a:extLst>
                  <a:ext uri="{0D108BD9-81ED-4DB2-BD59-A6C34878D82A}">
                    <a16:rowId xmlns:a16="http://schemas.microsoft.com/office/drawing/2014/main" val="3440226906"/>
                  </a:ext>
                </a:extLst>
              </a:tr>
              <a:tr h="197770">
                <a:tc>
                  <a:txBody>
                    <a:bodyPr/>
                    <a:lstStyle/>
                    <a:p>
                      <a:pPr marL="0" marR="0">
                        <a:lnSpc>
                          <a:spcPct val="150000"/>
                        </a:lnSpc>
                        <a:spcBef>
                          <a:spcPts val="0"/>
                        </a:spcBef>
                        <a:spcAft>
                          <a:spcPts val="0"/>
                        </a:spcAft>
                      </a:pPr>
                      <a:r>
                        <a:rPr lang="en-US" sz="1100" dirty="0">
                          <a:effectLst/>
                        </a:rPr>
                        <a:t>Activity</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rgbClr val="0070C0"/>
                    </a:solidFill>
                  </a:tcPr>
                </a:tc>
                <a:tc>
                  <a:txBody>
                    <a:bodyPr/>
                    <a:lstStyle/>
                    <a:p>
                      <a:pPr marL="0" marR="0">
                        <a:lnSpc>
                          <a:spcPct val="150000"/>
                        </a:lnSpc>
                        <a:spcBef>
                          <a:spcPts val="0"/>
                        </a:spcBef>
                        <a:spcAft>
                          <a:spcPts val="0"/>
                        </a:spcAft>
                      </a:pPr>
                      <a:r>
                        <a:rPr lang="en-US" sz="1100" dirty="0">
                          <a:effectLst/>
                        </a:rPr>
                        <a:t>Actual % complete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Incurred time (days)</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extLst>
                  <a:ext uri="{0D108BD9-81ED-4DB2-BD59-A6C34878D82A}">
                    <a16:rowId xmlns:a16="http://schemas.microsoft.com/office/drawing/2014/main" val="1510745718"/>
                  </a:ext>
                </a:extLst>
              </a:tr>
              <a:tr h="197770">
                <a:tc>
                  <a:txBody>
                    <a:bodyPr/>
                    <a:lstStyle/>
                    <a:p>
                      <a:pPr marL="0" marR="0">
                        <a:lnSpc>
                          <a:spcPct val="150000"/>
                        </a:lnSpc>
                        <a:spcBef>
                          <a:spcPts val="0"/>
                        </a:spcBef>
                        <a:spcAft>
                          <a:spcPts val="0"/>
                        </a:spcAft>
                      </a:pPr>
                      <a:r>
                        <a:rPr lang="en-US" sz="1100" dirty="0">
                          <a:effectLst/>
                        </a:rPr>
                        <a:t>Data ext. and validation</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rgbClr val="0070C0"/>
                    </a:solidFill>
                  </a:tcPr>
                </a:tc>
                <a:tc>
                  <a:txBody>
                    <a:bodyPr/>
                    <a:lstStyle/>
                    <a:p>
                      <a:pPr marL="0" marR="0">
                        <a:lnSpc>
                          <a:spcPct val="150000"/>
                        </a:lnSpc>
                        <a:spcBef>
                          <a:spcPts val="0"/>
                        </a:spcBef>
                        <a:spcAft>
                          <a:spcPts val="0"/>
                        </a:spcAft>
                      </a:pPr>
                      <a:r>
                        <a:rPr lang="en-US" sz="1100" dirty="0">
                          <a:effectLst/>
                        </a:rPr>
                        <a:t>100%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extLst>
                  <a:ext uri="{0D108BD9-81ED-4DB2-BD59-A6C34878D82A}">
                    <a16:rowId xmlns:a16="http://schemas.microsoft.com/office/drawing/2014/main" val="3497819317"/>
                  </a:ext>
                </a:extLst>
              </a:tr>
              <a:tr h="197770">
                <a:tc>
                  <a:txBody>
                    <a:bodyPr/>
                    <a:lstStyle/>
                    <a:p>
                      <a:pPr marL="0" marR="0">
                        <a:lnSpc>
                          <a:spcPct val="150000"/>
                        </a:lnSpc>
                        <a:spcBef>
                          <a:spcPts val="0"/>
                        </a:spcBef>
                        <a:spcAft>
                          <a:spcPts val="0"/>
                        </a:spcAft>
                      </a:pPr>
                      <a:r>
                        <a:rPr lang="en-US" sz="1100" dirty="0">
                          <a:effectLst/>
                        </a:rPr>
                        <a:t>Support calculation</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rgbClr val="0070C0"/>
                    </a:solidFill>
                  </a:tcPr>
                </a:tc>
                <a:tc>
                  <a:txBody>
                    <a:bodyPr/>
                    <a:lstStyle/>
                    <a:p>
                      <a:pPr marL="0" marR="0">
                        <a:lnSpc>
                          <a:spcPct val="150000"/>
                        </a:lnSpc>
                        <a:spcBef>
                          <a:spcPts val="0"/>
                        </a:spcBef>
                        <a:spcAft>
                          <a:spcPts val="0"/>
                        </a:spcAft>
                      </a:pPr>
                      <a:r>
                        <a:rPr lang="en-US" sz="1100" dirty="0">
                          <a:effectLst/>
                        </a:rPr>
                        <a:t>100%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9</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extLst>
                  <a:ext uri="{0D108BD9-81ED-4DB2-BD59-A6C34878D82A}">
                    <a16:rowId xmlns:a16="http://schemas.microsoft.com/office/drawing/2014/main" val="3321735305"/>
                  </a:ext>
                </a:extLst>
              </a:tr>
              <a:tr h="423373">
                <a:tc>
                  <a:txBody>
                    <a:bodyPr/>
                    <a:lstStyle/>
                    <a:p>
                      <a:pPr marL="0" marR="0">
                        <a:lnSpc>
                          <a:spcPct val="150000"/>
                        </a:lnSpc>
                        <a:spcBef>
                          <a:spcPts val="0"/>
                        </a:spcBef>
                        <a:spcAft>
                          <a:spcPts val="0"/>
                        </a:spcAft>
                      </a:pPr>
                      <a:r>
                        <a:rPr lang="en-US" sz="1100" dirty="0">
                          <a:effectLst/>
                        </a:rPr>
                        <a:t>Confidence, lift and leverage calc.</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rgbClr val="0070C0"/>
                    </a:solidFill>
                  </a:tcPr>
                </a:tc>
                <a:tc>
                  <a:txBody>
                    <a:bodyPr/>
                    <a:lstStyle/>
                    <a:p>
                      <a:pPr marL="0" marR="0">
                        <a:lnSpc>
                          <a:spcPct val="150000"/>
                        </a:lnSpc>
                        <a:spcBef>
                          <a:spcPts val="0"/>
                        </a:spcBef>
                        <a:spcAft>
                          <a:spcPts val="0"/>
                        </a:spcAft>
                      </a:pPr>
                      <a:r>
                        <a:rPr lang="en-US" sz="1100">
                          <a:effectLst/>
                        </a:rPr>
                        <a:t>80%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8</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extLst>
                  <a:ext uri="{0D108BD9-81ED-4DB2-BD59-A6C34878D82A}">
                    <a16:rowId xmlns:a16="http://schemas.microsoft.com/office/drawing/2014/main" val="2427095419"/>
                  </a:ext>
                </a:extLst>
              </a:tr>
              <a:tr h="197770">
                <a:tc>
                  <a:txBody>
                    <a:bodyPr/>
                    <a:lstStyle/>
                    <a:p>
                      <a:pPr marL="0" marR="0">
                        <a:lnSpc>
                          <a:spcPct val="150000"/>
                        </a:lnSpc>
                        <a:spcBef>
                          <a:spcPts val="0"/>
                        </a:spcBef>
                        <a:spcAft>
                          <a:spcPts val="0"/>
                        </a:spcAft>
                      </a:pPr>
                      <a:r>
                        <a:rPr lang="en-US" sz="1100" dirty="0">
                          <a:effectLst/>
                        </a:rPr>
                        <a:t>Outputting the rules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rgbClr val="0070C0"/>
                    </a:solidFill>
                  </a:tcPr>
                </a:tc>
                <a:tc>
                  <a:txBody>
                    <a:bodyPr/>
                    <a:lstStyle/>
                    <a:p>
                      <a:pPr marL="0" marR="0">
                        <a:lnSpc>
                          <a:spcPct val="150000"/>
                        </a:lnSpc>
                        <a:spcBef>
                          <a:spcPts val="0"/>
                        </a:spcBef>
                        <a:spcAft>
                          <a:spcPts val="0"/>
                        </a:spcAft>
                      </a:pPr>
                      <a:r>
                        <a:rPr lang="en-US" sz="1100" dirty="0">
                          <a:effectLst/>
                        </a:rPr>
                        <a:t>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extLst>
                  <a:ext uri="{0D108BD9-81ED-4DB2-BD59-A6C34878D82A}">
                    <a16:rowId xmlns:a16="http://schemas.microsoft.com/office/drawing/2014/main" val="1187359931"/>
                  </a:ext>
                </a:extLst>
              </a:tr>
              <a:tr h="197770">
                <a:tc>
                  <a:txBody>
                    <a:bodyPr/>
                    <a:lstStyle/>
                    <a:p>
                      <a:pPr marL="0" marR="0">
                        <a:lnSpc>
                          <a:spcPct val="150000"/>
                        </a:lnSpc>
                        <a:spcBef>
                          <a:spcPts val="0"/>
                        </a:spcBef>
                        <a:spcAft>
                          <a:spcPts val="0"/>
                        </a:spcAft>
                      </a:pPr>
                      <a:r>
                        <a:rPr lang="en-US" sz="1100" dirty="0">
                          <a:effectLst/>
                        </a:rPr>
                        <a:t>Report, slides, and demo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rgbClr val="0070C0"/>
                    </a:solidFill>
                  </a:tcPr>
                </a:tc>
                <a:tc>
                  <a:txBody>
                    <a:bodyPr/>
                    <a:lstStyle/>
                    <a:p>
                      <a:pPr marL="0" marR="0">
                        <a:lnSpc>
                          <a:spcPct val="150000"/>
                        </a:lnSpc>
                        <a:spcBef>
                          <a:spcPts val="0"/>
                        </a:spcBef>
                        <a:spcAft>
                          <a:spcPts val="0"/>
                        </a:spcAft>
                      </a:pPr>
                      <a:r>
                        <a:rPr lang="en-US" sz="1100">
                          <a:effectLst/>
                        </a:rPr>
                        <a:t>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4821" marR="64821" marT="0" marB="0">
                    <a:solidFill>
                      <a:schemeClr val="accent3">
                        <a:lumMod val="20000"/>
                        <a:lumOff val="80000"/>
                      </a:schemeClr>
                    </a:solidFill>
                  </a:tcPr>
                </a:tc>
                <a:extLst>
                  <a:ext uri="{0D108BD9-81ED-4DB2-BD59-A6C34878D82A}">
                    <a16:rowId xmlns:a16="http://schemas.microsoft.com/office/drawing/2014/main" val="557382987"/>
                  </a:ext>
                </a:extLst>
              </a:tr>
            </a:tbl>
          </a:graphicData>
        </a:graphic>
      </p:graphicFrame>
      <p:graphicFrame>
        <p:nvGraphicFramePr>
          <p:cNvPr id="7" name="Table 6">
            <a:extLst>
              <a:ext uri="{FF2B5EF4-FFF2-40B4-BE49-F238E27FC236}">
                <a16:creationId xmlns:a16="http://schemas.microsoft.com/office/drawing/2014/main" id="{A783677F-C62A-4F64-98E8-3557011056F9}"/>
              </a:ext>
            </a:extLst>
          </p:cNvPr>
          <p:cNvGraphicFramePr>
            <a:graphicFrameLocks noGrp="1"/>
          </p:cNvGraphicFramePr>
          <p:nvPr>
            <p:extLst>
              <p:ext uri="{D42A27DB-BD31-4B8C-83A1-F6EECF244321}">
                <p14:modId xmlns:p14="http://schemas.microsoft.com/office/powerpoint/2010/main" val="2113226262"/>
              </p:ext>
            </p:extLst>
          </p:nvPr>
        </p:nvGraphicFramePr>
        <p:xfrm>
          <a:off x="4087633" y="3398287"/>
          <a:ext cx="4575313" cy="3303083"/>
        </p:xfrm>
        <a:graphic>
          <a:graphicData uri="http://schemas.openxmlformats.org/drawingml/2006/table">
            <a:tbl>
              <a:tblPr firstRow="1" firstCol="1" bandRow="1">
                <a:tableStyleId>{5C22544A-7EE6-4342-B048-85BDC9FD1C3A}</a:tableStyleId>
              </a:tblPr>
              <a:tblGrid>
                <a:gridCol w="1239447">
                  <a:extLst>
                    <a:ext uri="{9D8B030D-6E8A-4147-A177-3AD203B41FA5}">
                      <a16:colId xmlns:a16="http://schemas.microsoft.com/office/drawing/2014/main" val="1143484989"/>
                    </a:ext>
                  </a:extLst>
                </a:gridCol>
                <a:gridCol w="668324">
                  <a:extLst>
                    <a:ext uri="{9D8B030D-6E8A-4147-A177-3AD203B41FA5}">
                      <a16:colId xmlns:a16="http://schemas.microsoft.com/office/drawing/2014/main" val="2042542672"/>
                    </a:ext>
                  </a:extLst>
                </a:gridCol>
                <a:gridCol w="670624">
                  <a:extLst>
                    <a:ext uri="{9D8B030D-6E8A-4147-A177-3AD203B41FA5}">
                      <a16:colId xmlns:a16="http://schemas.microsoft.com/office/drawing/2014/main" val="1890406941"/>
                    </a:ext>
                  </a:extLst>
                </a:gridCol>
                <a:gridCol w="751145">
                  <a:extLst>
                    <a:ext uri="{9D8B030D-6E8A-4147-A177-3AD203B41FA5}">
                      <a16:colId xmlns:a16="http://schemas.microsoft.com/office/drawing/2014/main" val="3696733198"/>
                    </a:ext>
                  </a:extLst>
                </a:gridCol>
                <a:gridCol w="624037">
                  <a:extLst>
                    <a:ext uri="{9D8B030D-6E8A-4147-A177-3AD203B41FA5}">
                      <a16:colId xmlns:a16="http://schemas.microsoft.com/office/drawing/2014/main" val="1867057200"/>
                    </a:ext>
                  </a:extLst>
                </a:gridCol>
                <a:gridCol w="621736">
                  <a:extLst>
                    <a:ext uri="{9D8B030D-6E8A-4147-A177-3AD203B41FA5}">
                      <a16:colId xmlns:a16="http://schemas.microsoft.com/office/drawing/2014/main" val="4190960834"/>
                    </a:ext>
                  </a:extLst>
                </a:gridCol>
              </a:tblGrid>
              <a:tr h="466274">
                <a:tc>
                  <a:txBody>
                    <a:bodyPr/>
                    <a:lstStyle/>
                    <a:p>
                      <a:pPr marL="0" marR="0">
                        <a:lnSpc>
                          <a:spcPct val="150000"/>
                        </a:lnSpc>
                        <a:spcBef>
                          <a:spcPts val="0"/>
                        </a:spcBef>
                        <a:spcAft>
                          <a:spcPts val="0"/>
                        </a:spcAft>
                      </a:pPr>
                      <a:r>
                        <a:rPr lang="en-US" sz="1100" dirty="0">
                          <a:effectLst/>
                        </a:rPr>
                        <a:t>Activity</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dirty="0">
                          <a:effectLst/>
                        </a:rPr>
                        <a:t>Actual time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dirty="0">
                          <a:effectLst/>
                        </a:rPr>
                        <a:t>Earned value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dirty="0">
                          <a:effectLst/>
                        </a:rPr>
                        <a:t>Planned value</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dirty="0">
                          <a:effectLst/>
                        </a:rPr>
                        <a:t>SPI</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dirty="0">
                          <a:effectLst/>
                        </a:rPr>
                        <a:t>SV</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extLst>
                  <a:ext uri="{0D108BD9-81ED-4DB2-BD59-A6C34878D82A}">
                    <a16:rowId xmlns:a16="http://schemas.microsoft.com/office/drawing/2014/main" val="1867385335"/>
                  </a:ext>
                </a:extLst>
              </a:tr>
              <a:tr h="466274">
                <a:tc>
                  <a:txBody>
                    <a:bodyPr/>
                    <a:lstStyle/>
                    <a:p>
                      <a:pPr marL="0" marR="0">
                        <a:lnSpc>
                          <a:spcPct val="150000"/>
                        </a:lnSpc>
                        <a:spcBef>
                          <a:spcPts val="0"/>
                        </a:spcBef>
                        <a:spcAft>
                          <a:spcPts val="0"/>
                        </a:spcAft>
                      </a:pPr>
                      <a:r>
                        <a:rPr lang="en-US" sz="1100" dirty="0">
                          <a:effectLst/>
                        </a:rPr>
                        <a:t>Data ext. and validation</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dirty="0">
                          <a:effectLst/>
                        </a:rPr>
                        <a:t>8</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7</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extLst>
                  <a:ext uri="{0D108BD9-81ED-4DB2-BD59-A6C34878D82A}">
                    <a16:rowId xmlns:a16="http://schemas.microsoft.com/office/drawing/2014/main" val="2347151721"/>
                  </a:ext>
                </a:extLst>
              </a:tr>
              <a:tr h="466274">
                <a:tc>
                  <a:txBody>
                    <a:bodyPr/>
                    <a:lstStyle/>
                    <a:p>
                      <a:pPr marL="0" marR="0">
                        <a:lnSpc>
                          <a:spcPct val="150000"/>
                        </a:lnSpc>
                        <a:spcBef>
                          <a:spcPts val="0"/>
                        </a:spcBef>
                        <a:spcAft>
                          <a:spcPts val="0"/>
                        </a:spcAft>
                      </a:pPr>
                      <a:r>
                        <a:rPr lang="en-US" sz="1100" dirty="0">
                          <a:effectLst/>
                        </a:rPr>
                        <a:t>Support calculation</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a:effectLst/>
                        </a:rPr>
                        <a:t>9</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extLst>
                  <a:ext uri="{0D108BD9-81ED-4DB2-BD59-A6C34878D82A}">
                    <a16:rowId xmlns:a16="http://schemas.microsoft.com/office/drawing/2014/main" val="1211841850"/>
                  </a:ext>
                </a:extLst>
              </a:tr>
              <a:tr h="714739">
                <a:tc>
                  <a:txBody>
                    <a:bodyPr/>
                    <a:lstStyle/>
                    <a:p>
                      <a:pPr marL="0" marR="0">
                        <a:lnSpc>
                          <a:spcPct val="150000"/>
                        </a:lnSpc>
                        <a:spcBef>
                          <a:spcPts val="0"/>
                        </a:spcBef>
                        <a:spcAft>
                          <a:spcPts val="0"/>
                        </a:spcAft>
                      </a:pPr>
                      <a:r>
                        <a:rPr lang="en-US" sz="1100">
                          <a:effectLst/>
                        </a:rPr>
                        <a:t>Confidence, lift and leverage calc.</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a:effectLst/>
                        </a:rPr>
                        <a:t>8</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8</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10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 </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extLst>
                  <a:ext uri="{0D108BD9-81ED-4DB2-BD59-A6C34878D82A}">
                    <a16:rowId xmlns:a16="http://schemas.microsoft.com/office/drawing/2014/main" val="2086991873"/>
                  </a:ext>
                </a:extLst>
              </a:tr>
              <a:tr h="466274">
                <a:tc>
                  <a:txBody>
                    <a:bodyPr/>
                    <a:lstStyle/>
                    <a:p>
                      <a:pPr marL="0" marR="0">
                        <a:lnSpc>
                          <a:spcPct val="150000"/>
                        </a:lnSpc>
                        <a:spcBef>
                          <a:spcPts val="0"/>
                        </a:spcBef>
                        <a:spcAft>
                          <a:spcPts val="0"/>
                        </a:spcAft>
                      </a:pPr>
                      <a:r>
                        <a:rPr lang="en-US" sz="1100" dirty="0">
                          <a:effectLst/>
                        </a:rPr>
                        <a:t>Outputting the rules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a:effectLst/>
                        </a:rPr>
                        <a:t>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 </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extLst>
                  <a:ext uri="{0D108BD9-81ED-4DB2-BD59-A6C34878D82A}">
                    <a16:rowId xmlns:a16="http://schemas.microsoft.com/office/drawing/2014/main" val="2879143351"/>
                  </a:ext>
                </a:extLst>
              </a:tr>
              <a:tr h="466274">
                <a:tc>
                  <a:txBody>
                    <a:bodyPr/>
                    <a:lstStyle/>
                    <a:p>
                      <a:pPr marL="0" marR="0">
                        <a:lnSpc>
                          <a:spcPct val="150000"/>
                        </a:lnSpc>
                        <a:spcBef>
                          <a:spcPts val="0"/>
                        </a:spcBef>
                        <a:spcAft>
                          <a:spcPts val="0"/>
                        </a:spcAft>
                      </a:pPr>
                      <a:r>
                        <a:rPr lang="en-US" sz="1100" dirty="0">
                          <a:effectLst/>
                        </a:rPr>
                        <a:t>Report, slides, and demo</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a:effectLst/>
                        </a:rPr>
                        <a:t>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0</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0</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 </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 </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extLst>
                  <a:ext uri="{0D108BD9-81ED-4DB2-BD59-A6C34878D82A}">
                    <a16:rowId xmlns:a16="http://schemas.microsoft.com/office/drawing/2014/main" val="1858682613"/>
                  </a:ext>
                </a:extLst>
              </a:tr>
              <a:tr h="217810">
                <a:tc>
                  <a:txBody>
                    <a:bodyPr/>
                    <a:lstStyle/>
                    <a:p>
                      <a:pPr marL="0" marR="0">
                        <a:lnSpc>
                          <a:spcPct val="150000"/>
                        </a:lnSpc>
                        <a:spcBef>
                          <a:spcPts val="0"/>
                        </a:spcBef>
                        <a:spcAft>
                          <a:spcPts val="0"/>
                        </a:spcAft>
                      </a:pPr>
                      <a:r>
                        <a:rPr lang="en-US" sz="1100" dirty="0">
                          <a:effectLst/>
                        </a:rPr>
                        <a:t>Total</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rgbClr val="0070C0"/>
                    </a:solidFill>
                  </a:tcPr>
                </a:tc>
                <a:tc>
                  <a:txBody>
                    <a:bodyPr/>
                    <a:lstStyle/>
                    <a:p>
                      <a:pPr marL="0" marR="0">
                        <a:lnSpc>
                          <a:spcPct val="150000"/>
                        </a:lnSpc>
                        <a:spcBef>
                          <a:spcPts val="0"/>
                        </a:spcBef>
                        <a:spcAft>
                          <a:spcPts val="0"/>
                        </a:spcAft>
                      </a:pPr>
                      <a:r>
                        <a:rPr lang="en-US" sz="1100">
                          <a:effectLst/>
                        </a:rPr>
                        <a:t>25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23</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a:effectLst/>
                        </a:rPr>
                        <a:t>25</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0.92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tc>
                  <a:txBody>
                    <a:bodyPr/>
                    <a:lstStyle/>
                    <a:p>
                      <a:pPr marL="0" marR="0">
                        <a:lnSpc>
                          <a:spcPct val="150000"/>
                        </a:lnSpc>
                        <a:spcBef>
                          <a:spcPts val="0"/>
                        </a:spcBef>
                        <a:spcAft>
                          <a:spcPts val="0"/>
                        </a:spcAft>
                      </a:pPr>
                      <a:r>
                        <a:rPr lang="en-US" sz="1100" dirty="0">
                          <a:effectLst/>
                        </a:rPr>
                        <a:t>-2</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2116" marR="62116" marT="0" marB="0">
                    <a:solidFill>
                      <a:schemeClr val="accent3">
                        <a:lumMod val="20000"/>
                        <a:lumOff val="80000"/>
                      </a:schemeClr>
                    </a:solidFill>
                  </a:tcPr>
                </a:tc>
                <a:extLst>
                  <a:ext uri="{0D108BD9-81ED-4DB2-BD59-A6C34878D82A}">
                    <a16:rowId xmlns:a16="http://schemas.microsoft.com/office/drawing/2014/main" val="174154362"/>
                  </a:ext>
                </a:extLst>
              </a:tr>
            </a:tbl>
          </a:graphicData>
        </a:graphic>
      </p:graphicFrame>
      <p:sp>
        <p:nvSpPr>
          <p:cNvPr id="8" name="Rectangle 7">
            <a:extLst>
              <a:ext uri="{FF2B5EF4-FFF2-40B4-BE49-F238E27FC236}">
                <a16:creationId xmlns:a16="http://schemas.microsoft.com/office/drawing/2014/main" id="{F354C40A-4FC7-4405-89FC-AA3CD1F7596E}"/>
              </a:ext>
            </a:extLst>
          </p:cNvPr>
          <p:cNvSpPr/>
          <p:nvPr/>
        </p:nvSpPr>
        <p:spPr>
          <a:xfrm>
            <a:off x="-228600" y="3632443"/>
            <a:ext cx="4572000" cy="1831271"/>
          </a:xfrm>
          <a:prstGeom prst="rect">
            <a:avLst/>
          </a:prstGeom>
        </p:spPr>
        <p:txBody>
          <a:bodyPr>
            <a:spAutoFit/>
          </a:bodyPr>
          <a:lstStyle/>
          <a:p>
            <a:pPr marL="914400" marR="0">
              <a:spcBef>
                <a:spcPts val="1200"/>
              </a:spcBef>
              <a:spcAft>
                <a:spcPts val="600"/>
              </a:spcAft>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SPI=Earned value/ Planned value</a:t>
            </a:r>
          </a:p>
          <a:p>
            <a:pPr marL="914400" marR="0">
              <a:spcBef>
                <a:spcPts val="1200"/>
              </a:spcBef>
              <a:spcAft>
                <a:spcPts val="600"/>
              </a:spcAft>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SV=Earned value – Planned value</a:t>
            </a:r>
          </a:p>
          <a:p>
            <a:pPr marL="914400" marR="0">
              <a:spcBef>
                <a:spcPts val="1200"/>
              </a:spcBef>
              <a:spcAft>
                <a:spcPts val="600"/>
              </a:spcAft>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SPI: schedule performance index</a:t>
            </a:r>
          </a:p>
          <a:p>
            <a:pPr marL="914400" marR="0">
              <a:spcBef>
                <a:spcPts val="1200"/>
              </a:spcBef>
              <a:spcAft>
                <a:spcPts val="600"/>
              </a:spcAft>
            </a:pPr>
            <a:r>
              <a:rPr lang="en-US" sz="1600" dirty="0">
                <a:solidFill>
                  <a:schemeClr val="bg1"/>
                </a:solidFill>
                <a:latin typeface="Arial" panose="020B0604020202020204" pitchFamily="34" charset="0"/>
                <a:ea typeface="Calibri" panose="020F0502020204030204" pitchFamily="34" charset="0"/>
                <a:cs typeface="Arial" panose="020B0604020202020204" pitchFamily="34" charset="0"/>
              </a:rPr>
              <a:t>SV: schedule variance</a:t>
            </a:r>
          </a:p>
        </p:txBody>
      </p:sp>
    </p:spTree>
    <p:extLst>
      <p:ext uri="{BB962C8B-B14F-4D97-AF65-F5344CB8AC3E}">
        <p14:creationId xmlns:p14="http://schemas.microsoft.com/office/powerpoint/2010/main" val="154291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A14D-37E7-4E33-B41D-639F0FB5034C}"/>
              </a:ext>
            </a:extLst>
          </p:cNvPr>
          <p:cNvSpPr>
            <a:spLocks noGrp="1"/>
          </p:cNvSpPr>
          <p:nvPr>
            <p:ph type="title"/>
          </p:nvPr>
        </p:nvSpPr>
        <p:spPr/>
        <p:txBody>
          <a:bodyPr/>
          <a:lstStyle/>
          <a:p>
            <a:r>
              <a:rPr lang="en-US" dirty="0"/>
              <a:t>Demo Video</a:t>
            </a:r>
          </a:p>
        </p:txBody>
      </p:sp>
      <p:pic>
        <p:nvPicPr>
          <p:cNvPr id="6" name="Big Data Demo Video-1">
            <a:hlinkClick r:id="" action="ppaction://media"/>
            <a:extLst>
              <a:ext uri="{FF2B5EF4-FFF2-40B4-BE49-F238E27FC236}">
                <a16:creationId xmlns:a16="http://schemas.microsoft.com/office/drawing/2014/main" id="{682F61EC-D312-4E1B-A094-C99B04CF2C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6799" y="1371600"/>
            <a:ext cx="7585075" cy="4270776"/>
          </a:xfrm>
        </p:spPr>
      </p:pic>
      <p:sp>
        <p:nvSpPr>
          <p:cNvPr id="4" name="Footer Placeholder 4">
            <a:extLst>
              <a:ext uri="{FF2B5EF4-FFF2-40B4-BE49-F238E27FC236}">
                <a16:creationId xmlns:a16="http://schemas.microsoft.com/office/drawing/2014/main" id="{26B1AAA7-65B4-4EFF-ABEC-B79018E44F03}"/>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5" name="Slide Number Placeholder 5">
            <a:extLst>
              <a:ext uri="{FF2B5EF4-FFF2-40B4-BE49-F238E27FC236}">
                <a16:creationId xmlns:a16="http://schemas.microsoft.com/office/drawing/2014/main" id="{51424FA8-1BB3-446D-9F00-169BE8D700C0}"/>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12</a:t>
            </a:fld>
            <a:endParaRPr lang="en-US" dirty="0"/>
          </a:p>
        </p:txBody>
      </p:sp>
    </p:spTree>
    <p:extLst>
      <p:ext uri="{BB962C8B-B14F-4D97-AF65-F5344CB8AC3E}">
        <p14:creationId xmlns:p14="http://schemas.microsoft.com/office/powerpoint/2010/main" val="428041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5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365395"/>
            <a:ext cx="2697480" cy="799306"/>
          </a:xfrm>
        </p:spPr>
        <p:txBody>
          <a:bodyPr/>
          <a:lstStyle/>
          <a:p>
            <a:r>
              <a:rPr lang="en-US" dirty="0"/>
              <a:t>Outlines</a:t>
            </a:r>
          </a:p>
        </p:txBody>
      </p:sp>
      <p:sp>
        <p:nvSpPr>
          <p:cNvPr id="6" name="Footer Placeholder 4">
            <a:extLst>
              <a:ext uri="{FF2B5EF4-FFF2-40B4-BE49-F238E27FC236}">
                <a16:creationId xmlns:a16="http://schemas.microsoft.com/office/drawing/2014/main" id="{855D0777-B08C-4808-A096-0F7AA6935459}"/>
              </a:ext>
            </a:extLst>
          </p:cNvPr>
          <p:cNvSpPr>
            <a:spLocks noGrp="1"/>
          </p:cNvSpPr>
          <p:nvPr>
            <p:ph type="ftr" sz="quarter" idx="11"/>
          </p:nvPr>
        </p:nvSpPr>
        <p:spPr/>
        <p:txBody>
          <a:bodyPr/>
          <a:lstStyle>
            <a:lvl1pPr>
              <a:defRPr/>
            </a:lvl1pPr>
          </a:lstStyle>
          <a:p>
            <a:r>
              <a:rPr lang="en-US" dirty="0"/>
              <a:t>Big Data Term Project Presentation</a:t>
            </a:r>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2</a:t>
            </a:fld>
            <a:endParaRPr lang="en-US" dirty="0"/>
          </a:p>
        </p:txBody>
      </p:sp>
      <p:sp>
        <p:nvSpPr>
          <p:cNvPr id="3" name="TextBox 2">
            <a:extLst>
              <a:ext uri="{FF2B5EF4-FFF2-40B4-BE49-F238E27FC236}">
                <a16:creationId xmlns:a16="http://schemas.microsoft.com/office/drawing/2014/main" id="{734E3B02-506F-4D68-A29F-581C106BCAB0}"/>
              </a:ext>
            </a:extLst>
          </p:cNvPr>
          <p:cNvSpPr txBox="1"/>
          <p:nvPr/>
        </p:nvSpPr>
        <p:spPr>
          <a:xfrm>
            <a:off x="914400" y="1371600"/>
            <a:ext cx="77724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solidFill>
                <a:schemeClr val="bg1"/>
              </a:solidFill>
            </a:endParaRPr>
          </a:p>
        </p:txBody>
      </p:sp>
      <p:sp>
        <p:nvSpPr>
          <p:cNvPr id="4" name="TextBox 3">
            <a:extLst>
              <a:ext uri="{FF2B5EF4-FFF2-40B4-BE49-F238E27FC236}">
                <a16:creationId xmlns:a16="http://schemas.microsoft.com/office/drawing/2014/main" id="{CA3309A2-78BA-4D73-82E9-5B9CB5FD8046}"/>
              </a:ext>
            </a:extLst>
          </p:cNvPr>
          <p:cNvSpPr txBox="1"/>
          <p:nvPr/>
        </p:nvSpPr>
        <p:spPr>
          <a:xfrm>
            <a:off x="1119809" y="1191205"/>
            <a:ext cx="7620000" cy="51398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Introduction</a:t>
            </a:r>
          </a:p>
          <a:p>
            <a:pPr marL="285750" indent="-285750">
              <a:buFont typeface="Arial" panose="020B0604020202020204" pitchFamily="34" charset="0"/>
              <a:buChar char="•"/>
            </a:pPr>
            <a:r>
              <a:rPr lang="en-US" sz="2800" dirty="0">
                <a:solidFill>
                  <a:schemeClr val="bg1"/>
                </a:solidFill>
              </a:rPr>
              <a:t>Project Aims</a:t>
            </a:r>
          </a:p>
          <a:p>
            <a:pPr marL="285750" indent="-285750">
              <a:buFont typeface="Arial" panose="020B0604020202020204" pitchFamily="34" charset="0"/>
              <a:buChar char="•"/>
            </a:pPr>
            <a:r>
              <a:rPr lang="en-US" sz="2800" dirty="0">
                <a:solidFill>
                  <a:schemeClr val="bg1"/>
                </a:solidFill>
              </a:rPr>
              <a:t>Project Objectives</a:t>
            </a:r>
          </a:p>
          <a:p>
            <a:pPr marL="285750" indent="-285750">
              <a:buFont typeface="Arial" panose="020B0604020202020204" pitchFamily="34" charset="0"/>
              <a:buChar char="•"/>
            </a:pPr>
            <a:r>
              <a:rPr lang="en-US" sz="2800" dirty="0">
                <a:solidFill>
                  <a:schemeClr val="bg1"/>
                </a:solidFill>
              </a:rPr>
              <a:t>Project Phases</a:t>
            </a:r>
          </a:p>
          <a:p>
            <a:pPr marL="285750" indent="-285750">
              <a:buFont typeface="Arial" panose="020B0604020202020204" pitchFamily="34" charset="0"/>
              <a:buChar char="•"/>
            </a:pPr>
            <a:r>
              <a:rPr lang="en-US" sz="2800" dirty="0">
                <a:solidFill>
                  <a:schemeClr val="bg1"/>
                </a:solidFill>
              </a:rPr>
              <a:t>System Architecture</a:t>
            </a:r>
          </a:p>
          <a:p>
            <a:pPr marL="285750" indent="-285750">
              <a:buFont typeface="Arial" panose="020B0604020202020204" pitchFamily="34" charset="0"/>
              <a:buChar char="•"/>
            </a:pPr>
            <a:r>
              <a:rPr lang="en-US" sz="2800" dirty="0">
                <a:solidFill>
                  <a:schemeClr val="bg1"/>
                </a:solidFill>
              </a:rPr>
              <a:t>Development Environment</a:t>
            </a:r>
          </a:p>
          <a:p>
            <a:pPr marL="285750" indent="-285750">
              <a:buFont typeface="Arial" panose="020B0604020202020204" pitchFamily="34" charset="0"/>
              <a:buChar char="•"/>
            </a:pPr>
            <a:r>
              <a:rPr lang="en-US" sz="2800" dirty="0">
                <a:solidFill>
                  <a:schemeClr val="bg1"/>
                </a:solidFill>
              </a:rPr>
              <a:t>Activities Table</a:t>
            </a:r>
          </a:p>
          <a:p>
            <a:pPr marL="285750" indent="-285750">
              <a:buFont typeface="Arial" panose="020B0604020202020204" pitchFamily="34" charset="0"/>
              <a:buChar char="•"/>
            </a:pPr>
            <a:r>
              <a:rPr lang="en-US" sz="2800" dirty="0">
                <a:solidFill>
                  <a:schemeClr val="bg1"/>
                </a:solidFill>
              </a:rPr>
              <a:t>Gantt Chart</a:t>
            </a:r>
          </a:p>
          <a:p>
            <a:pPr marL="285750" indent="-285750">
              <a:buFont typeface="Arial" panose="020B0604020202020204" pitchFamily="34" charset="0"/>
              <a:buChar char="•"/>
            </a:pPr>
            <a:r>
              <a:rPr lang="en-US" sz="2800" dirty="0">
                <a:solidFill>
                  <a:schemeClr val="bg1"/>
                </a:solidFill>
              </a:rPr>
              <a:t>Earned Value Analysis</a:t>
            </a:r>
          </a:p>
          <a:p>
            <a:pPr marL="285750" indent="-285750">
              <a:buFont typeface="Arial" panose="020B0604020202020204" pitchFamily="34" charset="0"/>
              <a:buChar char="•"/>
            </a:pPr>
            <a:r>
              <a:rPr lang="en-US" sz="2800" dirty="0">
                <a:solidFill>
                  <a:schemeClr val="bg1"/>
                </a:solidFill>
              </a:rPr>
              <a:t>Demo Video</a:t>
            </a:r>
          </a:p>
          <a:p>
            <a:pPr marL="285750" indent="-285750">
              <a:buFont typeface="Arial" panose="020B0604020202020204" pitchFamily="34" charset="0"/>
              <a:buChar char="•"/>
            </a:pPr>
            <a:endParaRPr lang="en-US" sz="3200" dirty="0">
              <a:solidFill>
                <a:schemeClr val="bg1"/>
              </a:solidFill>
            </a:endParaRPr>
          </a:p>
          <a:p>
            <a:pPr marL="285750" indent="-285750" algn="r">
              <a:buFont typeface="Wingdings" panose="05000000000000000000" pitchFamily="2" charset="2"/>
              <a:buChar char="v"/>
            </a:pPr>
            <a:r>
              <a:rPr lang="en-US" sz="1600" dirty="0">
                <a:solidFill>
                  <a:schemeClr val="bg1"/>
                </a:solidFill>
              </a:rPr>
              <a:t>More Details on the project can be found in the accompanying report </a:t>
            </a:r>
            <a:endParaRPr lang="en-US" sz="1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FEF1-87DE-40F9-8B9C-9291B88E2D0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A740432-0D93-43AD-804D-1C2852E1AC8C}"/>
              </a:ext>
            </a:extLst>
          </p:cNvPr>
          <p:cNvSpPr>
            <a:spLocks noGrp="1"/>
          </p:cNvSpPr>
          <p:nvPr>
            <p:ph idx="1"/>
          </p:nvPr>
        </p:nvSpPr>
        <p:spPr>
          <a:xfrm>
            <a:off x="484632" y="1371600"/>
            <a:ext cx="8229600" cy="4572000"/>
          </a:xfrm>
        </p:spPr>
        <p:txBody>
          <a:bodyPr>
            <a:normAutofit/>
          </a:bodyPr>
          <a:lstStyle/>
          <a:p>
            <a:pPr marL="63500" indent="0">
              <a:buNone/>
            </a:pPr>
            <a:r>
              <a:rPr lang="en-US" sz="2400" dirty="0"/>
              <a:t>This project implements the Apriori algorithm, which aims to find all the possible association rules for user-defined values of support and confidence, in addition to computing the lift and leverage for each rule.</a:t>
            </a:r>
            <a:endParaRPr lang="en-US">
              <a:cs typeface="Arial"/>
            </a:endParaRPr>
          </a:p>
          <a:p>
            <a:pPr marL="63500" indent="0">
              <a:buNone/>
            </a:pPr>
            <a:r>
              <a:rPr lang="en-US" sz="2400" dirty="0"/>
              <a:t>The output of the algorithm is generated into a text file containing all valid association rules along with their support, confidence, lift and leverage. </a:t>
            </a:r>
            <a:endParaRPr lang="en-US" sz="2400" dirty="0">
              <a:cs typeface="Arial"/>
            </a:endParaRPr>
          </a:p>
          <a:p>
            <a:pPr marL="63500" indent="0">
              <a:buNone/>
            </a:pPr>
            <a:r>
              <a:rPr lang="en-US" sz="2400" dirty="0"/>
              <a:t>The algorithm was implemented from scratch using R language and RStudio. </a:t>
            </a:r>
            <a:endParaRPr lang="en-US" sz="2400" dirty="0">
              <a:cs typeface="Arial"/>
            </a:endParaRPr>
          </a:p>
        </p:txBody>
      </p:sp>
      <p:sp>
        <p:nvSpPr>
          <p:cNvPr id="4" name="Footer Placeholder 4">
            <a:extLst>
              <a:ext uri="{FF2B5EF4-FFF2-40B4-BE49-F238E27FC236}">
                <a16:creationId xmlns:a16="http://schemas.microsoft.com/office/drawing/2014/main" id="{653E0614-5D5D-4AC1-B13B-5E141EAC34A1}"/>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5" name="Slide Number Placeholder 5">
            <a:extLst>
              <a:ext uri="{FF2B5EF4-FFF2-40B4-BE49-F238E27FC236}">
                <a16:creationId xmlns:a16="http://schemas.microsoft.com/office/drawing/2014/main" id="{2F05807D-88E2-4F5C-8BE1-50E96F8CFF3E}"/>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3</a:t>
            </a:fld>
            <a:endParaRPr lang="en-US" dirty="0"/>
          </a:p>
        </p:txBody>
      </p:sp>
    </p:spTree>
    <p:extLst>
      <p:ext uri="{BB962C8B-B14F-4D97-AF65-F5344CB8AC3E}">
        <p14:creationId xmlns:p14="http://schemas.microsoft.com/office/powerpoint/2010/main" val="1109457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AC8A-3AC0-433B-B5C4-3A30AF714524}"/>
              </a:ext>
            </a:extLst>
          </p:cNvPr>
          <p:cNvSpPr>
            <a:spLocks noGrp="1"/>
          </p:cNvSpPr>
          <p:nvPr>
            <p:ph type="title"/>
          </p:nvPr>
        </p:nvSpPr>
        <p:spPr/>
        <p:txBody>
          <a:bodyPr/>
          <a:lstStyle/>
          <a:p>
            <a:r>
              <a:rPr lang="en-US" dirty="0"/>
              <a:t>Project Aims</a:t>
            </a:r>
          </a:p>
        </p:txBody>
      </p:sp>
      <p:sp>
        <p:nvSpPr>
          <p:cNvPr id="3" name="Content Placeholder 2">
            <a:extLst>
              <a:ext uri="{FF2B5EF4-FFF2-40B4-BE49-F238E27FC236}">
                <a16:creationId xmlns:a16="http://schemas.microsoft.com/office/drawing/2014/main" id="{0166827D-EA60-4543-A7BD-0704F060F457}"/>
              </a:ext>
            </a:extLst>
          </p:cNvPr>
          <p:cNvSpPr>
            <a:spLocks noGrp="1"/>
          </p:cNvSpPr>
          <p:nvPr>
            <p:ph idx="1"/>
          </p:nvPr>
        </p:nvSpPr>
        <p:spPr/>
        <p:txBody>
          <a:bodyPr/>
          <a:lstStyle/>
          <a:p>
            <a:pPr marL="64008" indent="0">
              <a:buNone/>
            </a:pPr>
            <a:r>
              <a:rPr lang="en-US" dirty="0"/>
              <a:t>This project aims to calculate the Apriori algorithm and generate all valid association rules to predict which customers are potentially interested in an insurance policy and to describe the actual or potential customers; and possibly explain why these customers buy a policy.</a:t>
            </a:r>
          </a:p>
          <a:p>
            <a:endParaRPr lang="en-US" dirty="0"/>
          </a:p>
        </p:txBody>
      </p:sp>
      <p:sp>
        <p:nvSpPr>
          <p:cNvPr id="4" name="Footer Placeholder 4">
            <a:extLst>
              <a:ext uri="{FF2B5EF4-FFF2-40B4-BE49-F238E27FC236}">
                <a16:creationId xmlns:a16="http://schemas.microsoft.com/office/drawing/2014/main" id="{40F58172-E7C5-4BB7-A044-41F86137AAAC}"/>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5" name="Slide Number Placeholder 5">
            <a:extLst>
              <a:ext uri="{FF2B5EF4-FFF2-40B4-BE49-F238E27FC236}">
                <a16:creationId xmlns:a16="http://schemas.microsoft.com/office/drawing/2014/main" id="{75DFF305-5648-4638-A03B-C9D88A90A588}"/>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4</a:t>
            </a:fld>
            <a:endParaRPr lang="en-US" dirty="0"/>
          </a:p>
        </p:txBody>
      </p:sp>
    </p:spTree>
    <p:extLst>
      <p:ext uri="{BB962C8B-B14F-4D97-AF65-F5344CB8AC3E}">
        <p14:creationId xmlns:p14="http://schemas.microsoft.com/office/powerpoint/2010/main" val="372137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75D3-2FCE-43AA-9D84-8EDA5B86E09F}"/>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3EB95DF3-42C4-4779-8545-3382129897C3}"/>
              </a:ext>
            </a:extLst>
          </p:cNvPr>
          <p:cNvSpPr>
            <a:spLocks noGrp="1"/>
          </p:cNvSpPr>
          <p:nvPr>
            <p:ph idx="1"/>
          </p:nvPr>
        </p:nvSpPr>
        <p:spPr/>
        <p:txBody>
          <a:bodyPr>
            <a:normAutofit fontScale="92500" lnSpcReduction="20000"/>
          </a:bodyPr>
          <a:lstStyle/>
          <a:p>
            <a:pPr lvl="0"/>
            <a:r>
              <a:rPr lang="en-US" sz="2600" dirty="0"/>
              <a:t>Calculate Apriori algorithm to generate valid association rules based on user-defined minimum support and minimum confidence</a:t>
            </a:r>
          </a:p>
          <a:p>
            <a:pPr lvl="0"/>
            <a:r>
              <a:rPr lang="en-US" sz="2600" dirty="0"/>
              <a:t>Calculate and output the support for each valid association rule</a:t>
            </a:r>
          </a:p>
          <a:p>
            <a:pPr lvl="0"/>
            <a:r>
              <a:rPr lang="en-US" sz="2600" dirty="0"/>
              <a:t>Calculate and output the confidence for each valid association rule</a:t>
            </a:r>
          </a:p>
          <a:p>
            <a:pPr lvl="0"/>
            <a:r>
              <a:rPr lang="en-US" sz="2600" dirty="0"/>
              <a:t>Calculate and output the lift for each valid association rule</a:t>
            </a:r>
          </a:p>
          <a:p>
            <a:pPr lvl="0"/>
            <a:r>
              <a:rPr lang="en-US" sz="2600" dirty="0"/>
              <a:t>Calculate and output the leverage for each valid association rule</a:t>
            </a:r>
          </a:p>
          <a:p>
            <a:endParaRPr lang="en-US" dirty="0"/>
          </a:p>
        </p:txBody>
      </p:sp>
      <p:sp>
        <p:nvSpPr>
          <p:cNvPr id="4" name="Footer Placeholder 4">
            <a:extLst>
              <a:ext uri="{FF2B5EF4-FFF2-40B4-BE49-F238E27FC236}">
                <a16:creationId xmlns:a16="http://schemas.microsoft.com/office/drawing/2014/main" id="{1636C940-ACD7-4EA3-8064-2C8DA6DA275F}"/>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5" name="Slide Number Placeholder 5">
            <a:extLst>
              <a:ext uri="{FF2B5EF4-FFF2-40B4-BE49-F238E27FC236}">
                <a16:creationId xmlns:a16="http://schemas.microsoft.com/office/drawing/2014/main" id="{2F90DA4F-0E5D-4C69-97AB-A2FD96C21CED}"/>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5</a:t>
            </a:fld>
            <a:endParaRPr lang="en-US" dirty="0"/>
          </a:p>
        </p:txBody>
      </p:sp>
    </p:spTree>
    <p:extLst>
      <p:ext uri="{BB962C8B-B14F-4D97-AF65-F5344CB8AC3E}">
        <p14:creationId xmlns:p14="http://schemas.microsoft.com/office/powerpoint/2010/main" val="152261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F147-146C-4414-90EA-9FA290327F5A}"/>
              </a:ext>
            </a:extLst>
          </p:cNvPr>
          <p:cNvSpPr>
            <a:spLocks noGrp="1"/>
          </p:cNvSpPr>
          <p:nvPr>
            <p:ph type="title"/>
          </p:nvPr>
        </p:nvSpPr>
        <p:spPr/>
        <p:txBody>
          <a:bodyPr/>
          <a:lstStyle/>
          <a:p>
            <a:r>
              <a:rPr lang="en-US" dirty="0"/>
              <a:t>Project Phases</a:t>
            </a:r>
          </a:p>
        </p:txBody>
      </p:sp>
      <p:sp>
        <p:nvSpPr>
          <p:cNvPr id="7" name="TextBox 6">
            <a:extLst>
              <a:ext uri="{FF2B5EF4-FFF2-40B4-BE49-F238E27FC236}">
                <a16:creationId xmlns:a16="http://schemas.microsoft.com/office/drawing/2014/main" id="{8A0FFE42-2B54-46B7-90E9-2D0D5FBE01B6}"/>
              </a:ext>
            </a:extLst>
          </p:cNvPr>
          <p:cNvSpPr txBox="1"/>
          <p:nvPr/>
        </p:nvSpPr>
        <p:spPr>
          <a:xfrm>
            <a:off x="914400" y="2057400"/>
            <a:ext cx="8229600" cy="3354765"/>
          </a:xfrm>
          <a:prstGeom prst="rect">
            <a:avLst/>
          </a:prstGeom>
          <a:noFill/>
        </p:spPr>
        <p:txBody>
          <a:bodyPr wrap="square" rtlCol="0">
            <a:spAutoFit/>
          </a:bodyPr>
          <a:lstStyle/>
          <a:p>
            <a:pPr marL="514350" indent="-514350">
              <a:buFont typeface="+mj-lt"/>
              <a:buAutoNum type="arabicPeriod"/>
            </a:pPr>
            <a:r>
              <a:rPr lang="en-US" sz="2000" dirty="0">
                <a:solidFill>
                  <a:schemeClr val="bg1"/>
                </a:solidFill>
              </a:rPr>
              <a:t>Data Extraction and Inputs Validation (3 April - 9 April)</a:t>
            </a:r>
          </a:p>
          <a:p>
            <a:pPr marL="514350" indent="-514350">
              <a:buFont typeface="+mj-lt"/>
              <a:buAutoNum type="arabicPeriod"/>
            </a:pPr>
            <a:endParaRPr lang="en-US" sz="2000" dirty="0">
              <a:solidFill>
                <a:schemeClr val="bg1"/>
              </a:solidFill>
            </a:endParaRPr>
          </a:p>
          <a:p>
            <a:pPr marL="514350" indent="-514350">
              <a:buFont typeface="+mj-lt"/>
              <a:buAutoNum type="arabicPeriod"/>
            </a:pPr>
            <a:r>
              <a:rPr lang="en-US" sz="2000" dirty="0">
                <a:solidFill>
                  <a:schemeClr val="bg1"/>
                </a:solidFill>
              </a:rPr>
              <a:t>Support Calculation (10 April – 17 April)</a:t>
            </a:r>
          </a:p>
          <a:p>
            <a:pPr marL="514350" indent="-514350">
              <a:buFont typeface="+mj-lt"/>
              <a:buAutoNum type="arabicPeriod"/>
            </a:pPr>
            <a:endParaRPr lang="en-US" sz="2000" dirty="0">
              <a:solidFill>
                <a:schemeClr val="bg1"/>
              </a:solidFill>
            </a:endParaRPr>
          </a:p>
          <a:p>
            <a:pPr marL="514350" indent="-514350">
              <a:buFont typeface="+mj-lt"/>
              <a:buAutoNum type="arabicPeriod"/>
            </a:pPr>
            <a:r>
              <a:rPr lang="en-US" sz="2000" dirty="0">
                <a:solidFill>
                  <a:schemeClr val="bg1"/>
                </a:solidFill>
              </a:rPr>
              <a:t>Confidence, lift and leverage Calculations (18 April – 27 April)</a:t>
            </a:r>
          </a:p>
          <a:p>
            <a:pPr marL="514350" indent="-514350">
              <a:buFont typeface="+mj-lt"/>
              <a:buAutoNum type="arabicPeriod"/>
            </a:pPr>
            <a:endParaRPr lang="en-US" sz="2000" dirty="0">
              <a:solidFill>
                <a:schemeClr val="bg1"/>
              </a:solidFill>
            </a:endParaRPr>
          </a:p>
          <a:p>
            <a:pPr marL="514350" indent="-514350">
              <a:buFont typeface="+mj-lt"/>
              <a:buAutoNum type="arabicPeriod"/>
            </a:pPr>
            <a:r>
              <a:rPr lang="en-US" sz="2000" dirty="0">
                <a:solidFill>
                  <a:schemeClr val="bg1"/>
                </a:solidFill>
              </a:rPr>
              <a:t>Outputting the Rules (28 April – 4 May)</a:t>
            </a:r>
          </a:p>
          <a:p>
            <a:pPr marL="514350" indent="-514350">
              <a:buFont typeface="+mj-lt"/>
              <a:buAutoNum type="arabicPeriod"/>
            </a:pPr>
            <a:endParaRPr lang="en-US" sz="2000" dirty="0">
              <a:solidFill>
                <a:schemeClr val="bg1"/>
              </a:solidFill>
            </a:endParaRPr>
          </a:p>
          <a:p>
            <a:pPr marL="514350" indent="-514350">
              <a:buFont typeface="+mj-lt"/>
              <a:buAutoNum type="arabicPeriod"/>
            </a:pPr>
            <a:r>
              <a:rPr lang="en-US" sz="2000" dirty="0">
                <a:solidFill>
                  <a:schemeClr val="bg1"/>
                </a:solidFill>
              </a:rPr>
              <a:t>Report, Presentation Slides and Demo (5 May – 10 May)</a:t>
            </a:r>
          </a:p>
          <a:p>
            <a:pPr marL="514350" indent="-514350">
              <a:buFont typeface="+mj-lt"/>
              <a:buAutoNum type="arabicPeriod"/>
            </a:pPr>
            <a:endParaRPr lang="en-US" sz="3200" dirty="0">
              <a:solidFill>
                <a:schemeClr val="bg1"/>
              </a:solidFill>
            </a:endParaRPr>
          </a:p>
        </p:txBody>
      </p:sp>
      <p:sp>
        <p:nvSpPr>
          <p:cNvPr id="8" name="Footer Placeholder 4">
            <a:extLst>
              <a:ext uri="{FF2B5EF4-FFF2-40B4-BE49-F238E27FC236}">
                <a16:creationId xmlns:a16="http://schemas.microsoft.com/office/drawing/2014/main" id="{F35BC740-53BF-45ED-B031-CDF5C7D839D8}"/>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9" name="Slide Number Placeholder 5">
            <a:extLst>
              <a:ext uri="{FF2B5EF4-FFF2-40B4-BE49-F238E27FC236}">
                <a16:creationId xmlns:a16="http://schemas.microsoft.com/office/drawing/2014/main" id="{4DFFA832-563B-489F-916E-4DC8592FF0C2}"/>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6</a:t>
            </a:fld>
            <a:endParaRPr lang="en-US" dirty="0"/>
          </a:p>
        </p:txBody>
      </p:sp>
    </p:spTree>
    <p:extLst>
      <p:ext uri="{BB962C8B-B14F-4D97-AF65-F5344CB8AC3E}">
        <p14:creationId xmlns:p14="http://schemas.microsoft.com/office/powerpoint/2010/main" val="334253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D378-30F2-4373-84B7-C3128CC6D5F3}"/>
              </a:ext>
            </a:extLst>
          </p:cNvPr>
          <p:cNvSpPr>
            <a:spLocks noGrp="1"/>
          </p:cNvSpPr>
          <p:nvPr>
            <p:ph type="title"/>
          </p:nvPr>
        </p:nvSpPr>
        <p:spPr>
          <a:xfrm>
            <a:off x="152400" y="275678"/>
            <a:ext cx="5105400" cy="799306"/>
          </a:xfrm>
        </p:spPr>
        <p:txBody>
          <a:bodyPr/>
          <a:lstStyle/>
          <a:p>
            <a:r>
              <a:rPr lang="en-US" dirty="0"/>
              <a:t>System Architecture</a:t>
            </a:r>
          </a:p>
        </p:txBody>
      </p:sp>
      <p:sp>
        <p:nvSpPr>
          <p:cNvPr id="47" name="Rectangle 46">
            <a:extLst>
              <a:ext uri="{FF2B5EF4-FFF2-40B4-BE49-F238E27FC236}">
                <a16:creationId xmlns:a16="http://schemas.microsoft.com/office/drawing/2014/main" id="{7E1CDA65-2BEE-4868-BD85-A14096CD6A87}"/>
              </a:ext>
            </a:extLst>
          </p:cNvPr>
          <p:cNvSpPr/>
          <p:nvPr/>
        </p:nvSpPr>
        <p:spPr>
          <a:xfrm>
            <a:off x="533400" y="1676400"/>
            <a:ext cx="7848600" cy="456535"/>
          </a:xfrm>
          <a:prstGeom prst="rect">
            <a:avLst/>
          </a:prstGeom>
        </p:spPr>
        <p:txBody>
          <a:bodyPr wrap="square">
            <a:spAutoFit/>
          </a:bodyPr>
          <a:lstStyle/>
          <a:p>
            <a:pPr>
              <a:lnSpc>
                <a:spcPct val="150000"/>
              </a:lnSpc>
              <a:spcBef>
                <a:spcPts val="1200"/>
              </a:spcBef>
              <a:spcAft>
                <a:spcPts val="600"/>
              </a:spcAft>
            </a:pPr>
            <a:r>
              <a:rPr lang="en-US" b="1" dirty="0">
                <a:solidFill>
                  <a:schemeClr val="bg1"/>
                </a:solidFill>
                <a:latin typeface="Arial" panose="020B0604020202020204" pitchFamily="34" charset="0"/>
                <a:ea typeface="Calibri" panose="020F0502020204030204" pitchFamily="34" charset="0"/>
                <a:cs typeface="Arial" panose="020B0604020202020204" pitchFamily="34" charset="0"/>
              </a:rPr>
              <a:t>The following diagram describes the whole system architecture</a:t>
            </a:r>
            <a:endParaRPr 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pic>
        <p:nvPicPr>
          <p:cNvPr id="49" name="Picture 48" descr="System Architecture Diagram">
            <a:extLst>
              <a:ext uri="{FF2B5EF4-FFF2-40B4-BE49-F238E27FC236}">
                <a16:creationId xmlns:a16="http://schemas.microsoft.com/office/drawing/2014/main" id="{7A161E6D-646D-4B69-A97B-52CCA0A2B545}"/>
              </a:ext>
            </a:extLst>
          </p:cNvPr>
          <p:cNvPicPr>
            <a:picLocks noChangeAspect="1"/>
          </p:cNvPicPr>
          <p:nvPr/>
        </p:nvPicPr>
        <p:blipFill>
          <a:blip r:embed="rId2"/>
          <a:stretch>
            <a:fillRect/>
          </a:stretch>
        </p:blipFill>
        <p:spPr>
          <a:xfrm>
            <a:off x="1023728" y="2132935"/>
            <a:ext cx="7848601" cy="3614079"/>
          </a:xfrm>
          <a:prstGeom prst="rect">
            <a:avLst/>
          </a:prstGeom>
        </p:spPr>
      </p:pic>
      <p:sp>
        <p:nvSpPr>
          <p:cNvPr id="50" name="Footer Placeholder 4">
            <a:extLst>
              <a:ext uri="{FF2B5EF4-FFF2-40B4-BE49-F238E27FC236}">
                <a16:creationId xmlns:a16="http://schemas.microsoft.com/office/drawing/2014/main" id="{D9EB112B-70A5-441E-B988-20BAEA0A7D99}"/>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51" name="Slide Number Placeholder 5">
            <a:extLst>
              <a:ext uri="{FF2B5EF4-FFF2-40B4-BE49-F238E27FC236}">
                <a16:creationId xmlns:a16="http://schemas.microsoft.com/office/drawing/2014/main" id="{A4DED82C-9348-41BE-9196-F7EB9B8710C5}"/>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7</a:t>
            </a:fld>
            <a:endParaRPr lang="en-US" dirty="0"/>
          </a:p>
        </p:txBody>
      </p:sp>
    </p:spTree>
    <p:extLst>
      <p:ext uri="{BB962C8B-B14F-4D97-AF65-F5344CB8AC3E}">
        <p14:creationId xmlns:p14="http://schemas.microsoft.com/office/powerpoint/2010/main" val="4207310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5EE4-6588-4675-85F4-32448C0EBB65}"/>
              </a:ext>
            </a:extLst>
          </p:cNvPr>
          <p:cNvSpPr>
            <a:spLocks noGrp="1"/>
          </p:cNvSpPr>
          <p:nvPr>
            <p:ph type="title"/>
          </p:nvPr>
        </p:nvSpPr>
        <p:spPr>
          <a:xfrm>
            <a:off x="457200" y="304800"/>
            <a:ext cx="4648200" cy="1006205"/>
          </a:xfrm>
        </p:spPr>
        <p:txBody>
          <a:bodyPr/>
          <a:lstStyle/>
          <a:p>
            <a:r>
              <a:rPr lang="en-US" dirty="0"/>
              <a:t>Development Environment</a:t>
            </a:r>
          </a:p>
        </p:txBody>
      </p:sp>
      <p:sp>
        <p:nvSpPr>
          <p:cNvPr id="3" name="Content Placeholder 2">
            <a:extLst>
              <a:ext uri="{FF2B5EF4-FFF2-40B4-BE49-F238E27FC236}">
                <a16:creationId xmlns:a16="http://schemas.microsoft.com/office/drawing/2014/main" id="{8F462E0E-B7F3-4EF9-9287-A77EB23358A2}"/>
              </a:ext>
            </a:extLst>
          </p:cNvPr>
          <p:cNvSpPr>
            <a:spLocks noGrp="1"/>
          </p:cNvSpPr>
          <p:nvPr>
            <p:ph idx="1"/>
          </p:nvPr>
        </p:nvSpPr>
        <p:spPr>
          <a:xfrm>
            <a:off x="457200" y="2057400"/>
            <a:ext cx="8229600" cy="3124200"/>
          </a:xfrm>
        </p:spPr>
        <p:txBody>
          <a:bodyPr>
            <a:normAutofit/>
          </a:bodyPr>
          <a:lstStyle/>
          <a:p>
            <a:pPr marL="64008" indent="0">
              <a:buNone/>
            </a:pPr>
            <a:r>
              <a:rPr lang="en-US" sz="2000" dirty="0"/>
              <a:t>The Apriori algorithm was implemented using R, which is a free software environment for statistical computing and graphics.</a:t>
            </a:r>
          </a:p>
          <a:p>
            <a:pPr marL="64008" indent="0">
              <a:buNone/>
            </a:pPr>
            <a:r>
              <a:rPr lang="en-US" sz="2000" dirty="0"/>
              <a:t>The project was completely developed and debugged by using RStudio integrated development environment for R language.</a:t>
            </a:r>
          </a:p>
          <a:p>
            <a:pPr marL="64008" indent="0">
              <a:buNone/>
            </a:pPr>
            <a:r>
              <a:rPr lang="en-US" sz="2000" dirty="0"/>
              <a:t>It is important to mention that NO ready libraries to calculate either the support, confidence, lift, leverage, or association rules were used, as requested in the project requirements</a:t>
            </a:r>
          </a:p>
        </p:txBody>
      </p:sp>
      <p:sp>
        <p:nvSpPr>
          <p:cNvPr id="4" name="Footer Placeholder 4">
            <a:extLst>
              <a:ext uri="{FF2B5EF4-FFF2-40B4-BE49-F238E27FC236}">
                <a16:creationId xmlns:a16="http://schemas.microsoft.com/office/drawing/2014/main" id="{556D61C6-093E-4BF0-8334-5C19700594EC}"/>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5" name="Slide Number Placeholder 5">
            <a:extLst>
              <a:ext uri="{FF2B5EF4-FFF2-40B4-BE49-F238E27FC236}">
                <a16:creationId xmlns:a16="http://schemas.microsoft.com/office/drawing/2014/main" id="{E52B6B6D-12E0-42BE-ACFD-F986AC0CB894}"/>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8</a:t>
            </a:fld>
            <a:endParaRPr lang="en-US" dirty="0"/>
          </a:p>
        </p:txBody>
      </p:sp>
    </p:spTree>
    <p:extLst>
      <p:ext uri="{BB962C8B-B14F-4D97-AF65-F5344CB8AC3E}">
        <p14:creationId xmlns:p14="http://schemas.microsoft.com/office/powerpoint/2010/main" val="415006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877D-D42F-4AF4-A86D-503008A9F63E}"/>
              </a:ext>
            </a:extLst>
          </p:cNvPr>
          <p:cNvSpPr>
            <a:spLocks noGrp="1"/>
          </p:cNvSpPr>
          <p:nvPr>
            <p:ph type="title"/>
          </p:nvPr>
        </p:nvSpPr>
        <p:spPr>
          <a:xfrm>
            <a:off x="228600" y="286147"/>
            <a:ext cx="5029200" cy="799306"/>
          </a:xfrm>
        </p:spPr>
        <p:txBody>
          <a:bodyPr/>
          <a:lstStyle/>
          <a:p>
            <a:r>
              <a:rPr lang="en-US" dirty="0"/>
              <a:t>Activities Table</a:t>
            </a:r>
          </a:p>
        </p:txBody>
      </p:sp>
      <p:sp>
        <p:nvSpPr>
          <p:cNvPr id="4" name="Footer Placeholder 4">
            <a:extLst>
              <a:ext uri="{FF2B5EF4-FFF2-40B4-BE49-F238E27FC236}">
                <a16:creationId xmlns:a16="http://schemas.microsoft.com/office/drawing/2014/main" id="{38234A3F-C610-40E0-A2D0-52FD50BA4702}"/>
              </a:ext>
            </a:extLst>
          </p:cNvPr>
          <p:cNvSpPr>
            <a:spLocks noGrp="1"/>
          </p:cNvSpPr>
          <p:nvPr>
            <p:ph type="ftr" sz="quarter" idx="11"/>
          </p:nvPr>
        </p:nvSpPr>
        <p:spPr>
          <a:xfrm>
            <a:off x="5486400" y="173195"/>
            <a:ext cx="2697480" cy="301752"/>
          </a:xfrm>
        </p:spPr>
        <p:txBody>
          <a:bodyPr/>
          <a:lstStyle>
            <a:lvl1pPr>
              <a:defRPr/>
            </a:lvl1pPr>
          </a:lstStyle>
          <a:p>
            <a:r>
              <a:rPr lang="en-US" dirty="0"/>
              <a:t>Big Data Term Project Presentation</a:t>
            </a:r>
          </a:p>
        </p:txBody>
      </p:sp>
      <p:sp>
        <p:nvSpPr>
          <p:cNvPr id="5" name="Slide Number Placeholder 5">
            <a:extLst>
              <a:ext uri="{FF2B5EF4-FFF2-40B4-BE49-F238E27FC236}">
                <a16:creationId xmlns:a16="http://schemas.microsoft.com/office/drawing/2014/main" id="{15903FA0-ED62-4148-921F-7DECA2F24A46}"/>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pPr/>
              <a:t>9</a:t>
            </a:fld>
            <a:endParaRPr lang="en-US" dirty="0"/>
          </a:p>
        </p:txBody>
      </p:sp>
      <p:graphicFrame>
        <p:nvGraphicFramePr>
          <p:cNvPr id="6" name="Table 5">
            <a:extLst>
              <a:ext uri="{FF2B5EF4-FFF2-40B4-BE49-F238E27FC236}">
                <a16:creationId xmlns:a16="http://schemas.microsoft.com/office/drawing/2014/main" id="{0B8DE350-A586-4BC5-BFF6-55334126671E}"/>
              </a:ext>
            </a:extLst>
          </p:cNvPr>
          <p:cNvGraphicFramePr>
            <a:graphicFrameLocks noGrp="1"/>
          </p:cNvGraphicFramePr>
          <p:nvPr>
            <p:extLst>
              <p:ext uri="{D42A27DB-BD31-4B8C-83A1-F6EECF244321}">
                <p14:modId xmlns:p14="http://schemas.microsoft.com/office/powerpoint/2010/main" val="2498566815"/>
              </p:ext>
            </p:extLst>
          </p:nvPr>
        </p:nvGraphicFramePr>
        <p:xfrm>
          <a:off x="2152459" y="1479098"/>
          <a:ext cx="5391341" cy="5092754"/>
        </p:xfrm>
        <a:graphic>
          <a:graphicData uri="http://schemas.openxmlformats.org/drawingml/2006/table">
            <a:tbl>
              <a:tblPr firstRow="1" firstCol="1">
                <a:tableStyleId>{F5AB1C69-6EDB-4FF4-983F-18BD219EF322}</a:tableStyleId>
              </a:tblPr>
              <a:tblGrid>
                <a:gridCol w="1943063">
                  <a:extLst>
                    <a:ext uri="{9D8B030D-6E8A-4147-A177-3AD203B41FA5}">
                      <a16:colId xmlns:a16="http://schemas.microsoft.com/office/drawing/2014/main" val="2491514808"/>
                    </a:ext>
                  </a:extLst>
                </a:gridCol>
                <a:gridCol w="2287715">
                  <a:extLst>
                    <a:ext uri="{9D8B030D-6E8A-4147-A177-3AD203B41FA5}">
                      <a16:colId xmlns:a16="http://schemas.microsoft.com/office/drawing/2014/main" val="164526248"/>
                    </a:ext>
                  </a:extLst>
                </a:gridCol>
                <a:gridCol w="1160563">
                  <a:extLst>
                    <a:ext uri="{9D8B030D-6E8A-4147-A177-3AD203B41FA5}">
                      <a16:colId xmlns:a16="http://schemas.microsoft.com/office/drawing/2014/main" val="2020493391"/>
                    </a:ext>
                  </a:extLst>
                </a:gridCol>
              </a:tblGrid>
              <a:tr h="339854">
                <a:tc>
                  <a:txBody>
                    <a:bodyPr/>
                    <a:lstStyle/>
                    <a:p>
                      <a:pPr marL="0" marR="0">
                        <a:lnSpc>
                          <a:spcPct val="150000"/>
                        </a:lnSpc>
                        <a:spcBef>
                          <a:spcPts val="1200"/>
                        </a:spcBef>
                        <a:spcAft>
                          <a:spcPts val="0"/>
                        </a:spcAft>
                      </a:pPr>
                      <a:r>
                        <a:rPr lang="en-US" sz="1000" dirty="0">
                          <a:effectLst/>
                        </a:rPr>
                        <a:t>Activity</a:t>
                      </a:r>
                      <a:endParaRPr lang="en-US" sz="1000" dirty="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solidFill>
                      <a:srgbClr val="0070C0"/>
                    </a:solidFill>
                  </a:tcPr>
                </a:tc>
                <a:tc>
                  <a:txBody>
                    <a:bodyPr/>
                    <a:lstStyle/>
                    <a:p>
                      <a:pPr marL="0" marR="0">
                        <a:lnSpc>
                          <a:spcPct val="150000"/>
                        </a:lnSpc>
                        <a:spcBef>
                          <a:spcPts val="1200"/>
                        </a:spcBef>
                        <a:spcAft>
                          <a:spcPts val="0"/>
                        </a:spcAft>
                      </a:pPr>
                      <a:r>
                        <a:rPr lang="en-US" sz="1000" dirty="0">
                          <a:effectLst/>
                        </a:rPr>
                        <a:t>Predecessor</a:t>
                      </a:r>
                      <a:endParaRPr lang="en-US" sz="1000" dirty="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solidFill>
                      <a:srgbClr val="0070C0"/>
                    </a:solidFill>
                  </a:tcPr>
                </a:tc>
                <a:tc>
                  <a:txBody>
                    <a:bodyPr/>
                    <a:lstStyle/>
                    <a:p>
                      <a:pPr marL="0" marR="0">
                        <a:lnSpc>
                          <a:spcPct val="150000"/>
                        </a:lnSpc>
                        <a:spcBef>
                          <a:spcPts val="1200"/>
                        </a:spcBef>
                        <a:spcAft>
                          <a:spcPts val="0"/>
                        </a:spcAft>
                      </a:pPr>
                      <a:r>
                        <a:rPr lang="en-US" sz="1000" dirty="0">
                          <a:effectLst/>
                        </a:rPr>
                        <a:t>Duration(days)</a:t>
                      </a:r>
                      <a:endParaRPr lang="en-US" sz="1000" dirty="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solidFill>
                      <a:srgbClr val="0070C0"/>
                    </a:solidFill>
                  </a:tcPr>
                </a:tc>
                <a:extLst>
                  <a:ext uri="{0D108BD9-81ED-4DB2-BD59-A6C34878D82A}">
                    <a16:rowId xmlns:a16="http://schemas.microsoft.com/office/drawing/2014/main" val="4270508527"/>
                  </a:ext>
                </a:extLst>
              </a:tr>
              <a:tr h="460134">
                <a:tc>
                  <a:txBody>
                    <a:bodyPr/>
                    <a:lstStyle/>
                    <a:p>
                      <a:pPr marL="0" marR="0">
                        <a:lnSpc>
                          <a:spcPct val="150000"/>
                        </a:lnSpc>
                        <a:spcBef>
                          <a:spcPts val="1200"/>
                        </a:spcBef>
                        <a:spcAft>
                          <a:spcPts val="0"/>
                        </a:spcAft>
                      </a:pPr>
                      <a:r>
                        <a:rPr lang="en-US" sz="1000" dirty="0">
                          <a:effectLst/>
                        </a:rPr>
                        <a:t>Data extraction and input validation</a:t>
                      </a:r>
                      <a:endParaRPr lang="en-US" sz="1000" dirty="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solidFill>
                      <a:srgbClr val="0070C0"/>
                    </a:solidFill>
                  </a:tcPr>
                </a:tc>
                <a:tc>
                  <a:txBody>
                    <a:bodyPr/>
                    <a:lstStyle/>
                    <a:p>
                      <a:pPr marL="0" marR="0">
                        <a:lnSpc>
                          <a:spcPct val="150000"/>
                        </a:lnSpc>
                        <a:spcBef>
                          <a:spcPts val="1200"/>
                        </a:spcBef>
                        <a:spcAft>
                          <a:spcPts val="0"/>
                        </a:spcAft>
                      </a:pPr>
                      <a:r>
                        <a:rPr lang="en-US" sz="1000">
                          <a:effectLst/>
                        </a:rPr>
                        <a:t>-</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tc>
                  <a:txBody>
                    <a:bodyPr/>
                    <a:lstStyle/>
                    <a:p>
                      <a:pPr marL="0" marR="0">
                        <a:lnSpc>
                          <a:spcPct val="150000"/>
                        </a:lnSpc>
                        <a:spcBef>
                          <a:spcPts val="1200"/>
                        </a:spcBef>
                        <a:spcAft>
                          <a:spcPts val="0"/>
                        </a:spcAft>
                      </a:pPr>
                      <a:r>
                        <a:rPr lang="en-US" sz="1000" dirty="0">
                          <a:effectLst/>
                        </a:rPr>
                        <a:t>7</a:t>
                      </a:r>
                      <a:endParaRPr lang="en-US" sz="1000" dirty="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extLst>
                  <a:ext uri="{0D108BD9-81ED-4DB2-BD59-A6C34878D82A}">
                    <a16:rowId xmlns:a16="http://schemas.microsoft.com/office/drawing/2014/main" val="2650133934"/>
                  </a:ext>
                </a:extLst>
              </a:tr>
              <a:tr h="868839">
                <a:tc>
                  <a:txBody>
                    <a:bodyPr/>
                    <a:lstStyle/>
                    <a:p>
                      <a:pPr marL="0" marR="0">
                        <a:lnSpc>
                          <a:spcPct val="150000"/>
                        </a:lnSpc>
                        <a:spcBef>
                          <a:spcPts val="1200"/>
                        </a:spcBef>
                        <a:spcAft>
                          <a:spcPts val="0"/>
                        </a:spcAft>
                      </a:pPr>
                      <a:r>
                        <a:rPr lang="en-US" sz="1000">
                          <a:effectLst/>
                        </a:rPr>
                        <a:t>Support calculation</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solidFill>
                      <a:srgbClr val="0070C0"/>
                    </a:solidFill>
                  </a:tcPr>
                </a:tc>
                <a:tc>
                  <a:txBody>
                    <a:bodyPr/>
                    <a:lstStyle/>
                    <a:p>
                      <a:pPr marL="0" marR="0">
                        <a:lnSpc>
                          <a:spcPct val="150000"/>
                        </a:lnSpc>
                        <a:spcBef>
                          <a:spcPts val="1200"/>
                        </a:spcBef>
                        <a:spcAft>
                          <a:spcPts val="0"/>
                        </a:spcAft>
                      </a:pPr>
                      <a:r>
                        <a:rPr lang="en-US" sz="1000">
                          <a:effectLst/>
                        </a:rPr>
                        <a:t>Data extraction and input validation</a:t>
                      </a:r>
                    </a:p>
                    <a:p>
                      <a:pPr marL="0" marR="0">
                        <a:lnSpc>
                          <a:spcPct val="150000"/>
                        </a:lnSpc>
                        <a:spcBef>
                          <a:spcPts val="1200"/>
                        </a:spcBef>
                        <a:spcAft>
                          <a:spcPts val="0"/>
                        </a:spcAft>
                      </a:pPr>
                      <a:r>
                        <a:rPr lang="en-US" sz="1000">
                          <a:effectLst/>
                        </a:rPr>
                        <a:t> </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tc>
                  <a:txBody>
                    <a:bodyPr/>
                    <a:lstStyle/>
                    <a:p>
                      <a:pPr marL="0" marR="0">
                        <a:lnSpc>
                          <a:spcPct val="150000"/>
                        </a:lnSpc>
                        <a:spcBef>
                          <a:spcPts val="1200"/>
                        </a:spcBef>
                        <a:spcAft>
                          <a:spcPts val="0"/>
                        </a:spcAft>
                      </a:pPr>
                      <a:r>
                        <a:rPr lang="en-US" sz="1000">
                          <a:effectLst/>
                        </a:rPr>
                        <a:t>8</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extLst>
                  <a:ext uri="{0D108BD9-81ED-4DB2-BD59-A6C34878D82A}">
                    <a16:rowId xmlns:a16="http://schemas.microsoft.com/office/drawing/2014/main" val="997330293"/>
                  </a:ext>
                </a:extLst>
              </a:tr>
              <a:tr h="623616">
                <a:tc>
                  <a:txBody>
                    <a:bodyPr/>
                    <a:lstStyle/>
                    <a:p>
                      <a:pPr marL="0" marR="0">
                        <a:lnSpc>
                          <a:spcPct val="150000"/>
                        </a:lnSpc>
                        <a:spcBef>
                          <a:spcPts val="1200"/>
                        </a:spcBef>
                        <a:spcAft>
                          <a:spcPts val="0"/>
                        </a:spcAft>
                      </a:pPr>
                      <a:r>
                        <a:rPr lang="en-US" sz="1000">
                          <a:effectLst/>
                        </a:rPr>
                        <a:t>Confidence, lift and leverage calculation</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solidFill>
                      <a:srgbClr val="0070C0"/>
                    </a:solidFill>
                  </a:tcPr>
                </a:tc>
                <a:tc>
                  <a:txBody>
                    <a:bodyPr/>
                    <a:lstStyle/>
                    <a:p>
                      <a:pPr marL="0" marR="0">
                        <a:lnSpc>
                          <a:spcPct val="150000"/>
                        </a:lnSpc>
                        <a:spcBef>
                          <a:spcPts val="1200"/>
                        </a:spcBef>
                        <a:spcAft>
                          <a:spcPts val="0"/>
                        </a:spcAft>
                      </a:pPr>
                      <a:r>
                        <a:rPr lang="en-US" sz="1000">
                          <a:effectLst/>
                        </a:rPr>
                        <a:t>Support calculation</a:t>
                      </a:r>
                    </a:p>
                    <a:p>
                      <a:pPr marL="0" marR="0">
                        <a:lnSpc>
                          <a:spcPct val="150000"/>
                        </a:lnSpc>
                        <a:spcBef>
                          <a:spcPts val="1200"/>
                        </a:spcBef>
                        <a:spcAft>
                          <a:spcPts val="0"/>
                        </a:spcAft>
                      </a:pPr>
                      <a:r>
                        <a:rPr lang="en-US" sz="1000">
                          <a:effectLst/>
                        </a:rPr>
                        <a:t> </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tc>
                  <a:txBody>
                    <a:bodyPr/>
                    <a:lstStyle/>
                    <a:p>
                      <a:pPr marL="0" marR="0">
                        <a:lnSpc>
                          <a:spcPct val="150000"/>
                        </a:lnSpc>
                        <a:spcBef>
                          <a:spcPts val="1200"/>
                        </a:spcBef>
                        <a:spcAft>
                          <a:spcPts val="0"/>
                        </a:spcAft>
                      </a:pPr>
                      <a:r>
                        <a:rPr lang="en-US" sz="1000">
                          <a:effectLst/>
                        </a:rPr>
                        <a:t>10</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extLst>
                  <a:ext uri="{0D108BD9-81ED-4DB2-BD59-A6C34878D82A}">
                    <a16:rowId xmlns:a16="http://schemas.microsoft.com/office/drawing/2014/main" val="1330458816"/>
                  </a:ext>
                </a:extLst>
              </a:tr>
              <a:tr h="868839">
                <a:tc>
                  <a:txBody>
                    <a:bodyPr/>
                    <a:lstStyle/>
                    <a:p>
                      <a:pPr marL="0" marR="0">
                        <a:lnSpc>
                          <a:spcPct val="150000"/>
                        </a:lnSpc>
                        <a:spcBef>
                          <a:spcPts val="1200"/>
                        </a:spcBef>
                        <a:spcAft>
                          <a:spcPts val="0"/>
                        </a:spcAft>
                      </a:pPr>
                      <a:r>
                        <a:rPr lang="en-US" sz="1000">
                          <a:effectLst/>
                        </a:rPr>
                        <a:t>Outputting the rules</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solidFill>
                      <a:srgbClr val="0070C0"/>
                    </a:solidFill>
                  </a:tcPr>
                </a:tc>
                <a:tc>
                  <a:txBody>
                    <a:bodyPr/>
                    <a:lstStyle/>
                    <a:p>
                      <a:pPr marL="0" marR="0">
                        <a:lnSpc>
                          <a:spcPct val="150000"/>
                        </a:lnSpc>
                        <a:spcBef>
                          <a:spcPts val="1200"/>
                        </a:spcBef>
                        <a:spcAft>
                          <a:spcPts val="0"/>
                        </a:spcAft>
                      </a:pPr>
                      <a:r>
                        <a:rPr lang="en-US" sz="1000">
                          <a:effectLst/>
                        </a:rPr>
                        <a:t>Confidence, lift and leverage calculation</a:t>
                      </a:r>
                    </a:p>
                    <a:p>
                      <a:pPr marL="0" marR="0">
                        <a:lnSpc>
                          <a:spcPct val="150000"/>
                        </a:lnSpc>
                        <a:spcBef>
                          <a:spcPts val="1200"/>
                        </a:spcBef>
                        <a:spcAft>
                          <a:spcPts val="0"/>
                        </a:spcAft>
                      </a:pPr>
                      <a:r>
                        <a:rPr lang="en-US" sz="1000">
                          <a:effectLst/>
                        </a:rPr>
                        <a:t> </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tc>
                  <a:txBody>
                    <a:bodyPr/>
                    <a:lstStyle/>
                    <a:p>
                      <a:pPr marL="0" marR="0">
                        <a:lnSpc>
                          <a:spcPct val="150000"/>
                        </a:lnSpc>
                        <a:spcBef>
                          <a:spcPts val="1200"/>
                        </a:spcBef>
                        <a:spcAft>
                          <a:spcPts val="0"/>
                        </a:spcAft>
                      </a:pPr>
                      <a:r>
                        <a:rPr lang="en-US" sz="1000">
                          <a:effectLst/>
                        </a:rPr>
                        <a:t>7</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extLst>
                  <a:ext uri="{0D108BD9-81ED-4DB2-BD59-A6C34878D82A}">
                    <a16:rowId xmlns:a16="http://schemas.microsoft.com/office/drawing/2014/main" val="1037033064"/>
                  </a:ext>
                </a:extLst>
              </a:tr>
              <a:tr h="1931472">
                <a:tc>
                  <a:txBody>
                    <a:bodyPr/>
                    <a:lstStyle/>
                    <a:p>
                      <a:pPr marL="0" marR="0">
                        <a:lnSpc>
                          <a:spcPct val="150000"/>
                        </a:lnSpc>
                        <a:spcBef>
                          <a:spcPts val="1200"/>
                        </a:spcBef>
                        <a:spcAft>
                          <a:spcPts val="0"/>
                        </a:spcAft>
                      </a:pPr>
                      <a:r>
                        <a:rPr lang="en-US" sz="1000">
                          <a:effectLst/>
                        </a:rPr>
                        <a:t>Report, presentation slides and demo</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solidFill>
                      <a:srgbClr val="0070C0"/>
                    </a:solidFill>
                  </a:tcPr>
                </a:tc>
                <a:tc>
                  <a:txBody>
                    <a:bodyPr/>
                    <a:lstStyle/>
                    <a:p>
                      <a:pPr marL="0" marR="0">
                        <a:lnSpc>
                          <a:spcPct val="150000"/>
                        </a:lnSpc>
                        <a:spcBef>
                          <a:spcPts val="1200"/>
                        </a:spcBef>
                        <a:spcAft>
                          <a:spcPts val="0"/>
                        </a:spcAft>
                      </a:pPr>
                      <a:r>
                        <a:rPr lang="en-US" sz="1000">
                          <a:effectLst/>
                        </a:rPr>
                        <a:t>Data extraction and input validation.</a:t>
                      </a:r>
                    </a:p>
                    <a:p>
                      <a:pPr marL="0" marR="0">
                        <a:lnSpc>
                          <a:spcPct val="150000"/>
                        </a:lnSpc>
                        <a:spcBef>
                          <a:spcPts val="1200"/>
                        </a:spcBef>
                        <a:spcAft>
                          <a:spcPts val="0"/>
                        </a:spcAft>
                      </a:pPr>
                      <a:r>
                        <a:rPr lang="en-US" sz="1000">
                          <a:effectLst/>
                        </a:rPr>
                        <a:t>Support calculation.</a:t>
                      </a:r>
                    </a:p>
                    <a:p>
                      <a:pPr marL="0" marR="0">
                        <a:lnSpc>
                          <a:spcPct val="150000"/>
                        </a:lnSpc>
                        <a:spcBef>
                          <a:spcPts val="1200"/>
                        </a:spcBef>
                        <a:spcAft>
                          <a:spcPts val="0"/>
                        </a:spcAft>
                      </a:pPr>
                      <a:r>
                        <a:rPr lang="en-US" sz="1000">
                          <a:effectLst/>
                        </a:rPr>
                        <a:t>Confidence, lift and leverage. calculation</a:t>
                      </a:r>
                    </a:p>
                    <a:p>
                      <a:pPr marL="0" marR="0">
                        <a:lnSpc>
                          <a:spcPct val="150000"/>
                        </a:lnSpc>
                        <a:spcBef>
                          <a:spcPts val="1200"/>
                        </a:spcBef>
                        <a:spcAft>
                          <a:spcPts val="0"/>
                        </a:spcAft>
                      </a:pPr>
                      <a:r>
                        <a:rPr lang="en-US" sz="1000">
                          <a:effectLst/>
                        </a:rPr>
                        <a:t>Outputting the rules.</a:t>
                      </a:r>
                      <a:endParaRPr lang="en-US" sz="100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tc>
                  <a:txBody>
                    <a:bodyPr/>
                    <a:lstStyle/>
                    <a:p>
                      <a:pPr marL="0" marR="0">
                        <a:lnSpc>
                          <a:spcPct val="150000"/>
                        </a:lnSpc>
                        <a:spcBef>
                          <a:spcPts val="1200"/>
                        </a:spcBef>
                        <a:spcAft>
                          <a:spcPts val="0"/>
                        </a:spcAft>
                      </a:pPr>
                      <a:r>
                        <a:rPr lang="en-US" sz="1000" dirty="0">
                          <a:effectLst/>
                        </a:rPr>
                        <a:t>6</a:t>
                      </a:r>
                      <a:endParaRPr lang="en-US" sz="1000" dirty="0">
                        <a:solidFill>
                          <a:srgbClr val="2F5496"/>
                        </a:solidFill>
                        <a:effectLst/>
                        <a:latin typeface="Arial" panose="020B0604020202020204" pitchFamily="34" charset="0"/>
                        <a:ea typeface="Calibri" panose="020F0502020204030204" pitchFamily="34" charset="0"/>
                        <a:cs typeface="Arial" panose="020B0604020202020204" pitchFamily="34" charset="0"/>
                      </a:endParaRPr>
                    </a:p>
                  </a:txBody>
                  <a:tcPr marL="56837" marR="56837" marT="0" marB="0"/>
                </a:tc>
                <a:extLst>
                  <a:ext uri="{0D108BD9-81ED-4DB2-BD59-A6C34878D82A}">
                    <a16:rowId xmlns:a16="http://schemas.microsoft.com/office/drawing/2014/main" val="3893673883"/>
                  </a:ext>
                </a:extLst>
              </a:tr>
            </a:tbl>
          </a:graphicData>
        </a:graphic>
      </p:graphicFrame>
    </p:spTree>
    <p:extLst>
      <p:ext uri="{BB962C8B-B14F-4D97-AF65-F5344CB8AC3E}">
        <p14:creationId xmlns:p14="http://schemas.microsoft.com/office/powerpoint/2010/main" val="37820341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C7778500E9D0488B9D3694DBABA72E" ma:contentTypeVersion="11" ma:contentTypeDescription="Create a new document." ma:contentTypeScope="" ma:versionID="123f8c6fee4b21c8e8375056ff1b181a">
  <xsd:schema xmlns:xsd="http://www.w3.org/2001/XMLSchema" xmlns:xs="http://www.w3.org/2001/XMLSchema" xmlns:p="http://schemas.microsoft.com/office/2006/metadata/properties" xmlns:ns3="e1c62c53-acd1-4fcd-b5d7-95da3bbc68f1" xmlns:ns4="c236f4d3-4ca3-4a71-8100-faabe0ce4f08" targetNamespace="http://schemas.microsoft.com/office/2006/metadata/properties" ma:root="true" ma:fieldsID="1beab34e184ec4010c3e0d18646c9322" ns3:_="" ns4:_="">
    <xsd:import namespace="e1c62c53-acd1-4fcd-b5d7-95da3bbc68f1"/>
    <xsd:import namespace="c236f4d3-4ca3-4a71-8100-faabe0ce4f0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c62c53-acd1-4fcd-b5d7-95da3bbc68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36f4d3-4ca3-4a71-8100-faabe0ce4f0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1c62c53-acd1-4fcd-b5d7-95da3bbc68f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145982-8AD4-4E07-9DE8-6B45C1535E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c62c53-acd1-4fcd-b5d7-95da3bbc68f1"/>
    <ds:schemaRef ds:uri="c236f4d3-4ca3-4a71-8100-faabe0ce4f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B47EFB-BDBB-4CE5-A848-1507BE3B7989}">
  <ds:schemaRefs>
    <ds:schemaRef ds:uri="http://purl.org/dc/elements/1.1/"/>
    <ds:schemaRef ds:uri="http://schemas.microsoft.com/office/2006/documentManagement/types"/>
    <ds:schemaRef ds:uri="http://purl.org/dc/dcmitype/"/>
    <ds:schemaRef ds:uri="e1c62c53-acd1-4fcd-b5d7-95da3bbc68f1"/>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c236f4d3-4ca3-4a71-8100-faabe0ce4f08"/>
    <ds:schemaRef ds:uri="http://purl.org/dc/terms/"/>
  </ds:schemaRefs>
</ds:datastoreItem>
</file>

<file path=customXml/itemProps3.xml><?xml version="1.0" encoding="utf-8"?>
<ds:datastoreItem xmlns:ds="http://schemas.openxmlformats.org/officeDocument/2006/customXml" ds:itemID="{3DC31EBE-A492-4CE5-9650-1E2C8FDDD7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0</TotalTime>
  <Words>709</Words>
  <Application>Microsoft Office PowerPoint</Application>
  <PresentationFormat>On-screen Show (4:3)</PresentationFormat>
  <Paragraphs>170</Paragraphs>
  <Slides>12</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Calibri</vt:lpstr>
      <vt:lpstr>Segoe UI</vt:lpstr>
      <vt:lpstr>Wingdings</vt:lpstr>
      <vt:lpstr>Wingdings 2</vt:lpstr>
      <vt:lpstr>Verve</vt:lpstr>
      <vt:lpstr>Apriori Algorithm  Term Project</vt:lpstr>
      <vt:lpstr>Outlines</vt:lpstr>
      <vt:lpstr>Introduction</vt:lpstr>
      <vt:lpstr>Project Aims</vt:lpstr>
      <vt:lpstr>Project Objectives</vt:lpstr>
      <vt:lpstr>Project Phases</vt:lpstr>
      <vt:lpstr>System Architecture</vt:lpstr>
      <vt:lpstr>Development Environment</vt:lpstr>
      <vt:lpstr>Activities Table</vt:lpstr>
      <vt:lpstr>Gantt Chart</vt:lpstr>
      <vt:lpstr>Earned Value Analysis</vt:lpstr>
      <vt:lpstr>Demo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Apriori Algorithm  Term Project</dc:title>
  <dc:creator/>
  <cp:lastModifiedBy/>
  <cp:revision>1</cp:revision>
  <dcterms:created xsi:type="dcterms:W3CDTF">2020-05-05T15:44:55Z</dcterms:created>
  <dcterms:modified xsi:type="dcterms:W3CDTF">2020-05-10T14:38:01Z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0x0101001FC7778500E9D0488B9D3694DBABA72E</vt:lpwstr>
  </property>
</Properties>
</file>